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Lst>
  <p:notesMasterIdLst>
    <p:notesMasterId r:id="rId55"/>
  </p:notesMasterIdLst>
  <p:handoutMasterIdLst>
    <p:handoutMasterId r:id="rId56"/>
  </p:handoutMasterIdLst>
  <p:sldIdLst>
    <p:sldId id="402" r:id="rId5"/>
    <p:sldId id="344" r:id="rId6"/>
    <p:sldId id="474" r:id="rId7"/>
    <p:sldId id="476" r:id="rId8"/>
    <p:sldId id="477" r:id="rId9"/>
    <p:sldId id="430" r:id="rId10"/>
    <p:sldId id="481" r:id="rId11"/>
    <p:sldId id="364" r:id="rId12"/>
    <p:sldId id="479" r:id="rId13"/>
    <p:sldId id="416" r:id="rId14"/>
    <p:sldId id="485" r:id="rId15"/>
    <p:sldId id="512" r:id="rId16"/>
    <p:sldId id="492" r:id="rId17"/>
    <p:sldId id="491" r:id="rId18"/>
    <p:sldId id="511" r:id="rId19"/>
    <p:sldId id="494" r:id="rId20"/>
    <p:sldId id="495" r:id="rId21"/>
    <p:sldId id="520" r:id="rId22"/>
    <p:sldId id="483" r:id="rId23"/>
    <p:sldId id="486" r:id="rId24"/>
    <p:sldId id="496" r:id="rId25"/>
    <p:sldId id="513" r:id="rId26"/>
    <p:sldId id="497" r:id="rId27"/>
    <p:sldId id="522" r:id="rId28"/>
    <p:sldId id="498" r:id="rId29"/>
    <p:sldId id="500" r:id="rId30"/>
    <p:sldId id="502" r:id="rId31"/>
    <p:sldId id="503" r:id="rId32"/>
    <p:sldId id="499" r:id="rId33"/>
    <p:sldId id="501" r:id="rId34"/>
    <p:sldId id="484" r:id="rId35"/>
    <p:sldId id="487" r:id="rId36"/>
    <p:sldId id="504" r:id="rId37"/>
    <p:sldId id="517" r:id="rId38"/>
    <p:sldId id="505" r:id="rId39"/>
    <p:sldId id="518" r:id="rId40"/>
    <p:sldId id="506" r:id="rId41"/>
    <p:sldId id="507" r:id="rId42"/>
    <p:sldId id="523" r:id="rId43"/>
    <p:sldId id="516" r:id="rId44"/>
    <p:sldId id="519" r:id="rId45"/>
    <p:sldId id="508" r:id="rId46"/>
    <p:sldId id="515" r:id="rId47"/>
    <p:sldId id="524" r:id="rId48"/>
    <p:sldId id="469" r:id="rId49"/>
    <p:sldId id="521" r:id="rId50"/>
    <p:sldId id="509" r:id="rId51"/>
    <p:sldId id="510" r:id="rId52"/>
    <p:sldId id="265" r:id="rId53"/>
    <p:sldId id="435" r:id="rId54"/>
  </p:sldIdLst>
  <p:sldSz cx="12195175" cy="6858000"/>
  <p:notesSz cx="6797675" cy="9928225"/>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0AB00"/>
    <a:srgbClr val="F2B41B"/>
    <a:srgbClr val="00195A"/>
    <a:srgbClr val="0F46A7"/>
    <a:srgbClr val="970A82"/>
    <a:srgbClr val="FF3399"/>
    <a:srgbClr val="FF0000"/>
    <a:srgbClr val="FFFFFF"/>
    <a:srgbClr val="FEE3A1"/>
    <a:srgbClr val="FFF1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240"/>
  </p:normalViewPr>
  <p:slideViewPr>
    <p:cSldViewPr snapToGrid="0" showGuides="1">
      <p:cViewPr varScale="1">
        <p:scale>
          <a:sx n="114" d="100"/>
          <a:sy n="114" d="100"/>
        </p:scale>
        <p:origin x="414" y="102"/>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430091"/>
            <a:ext cx="2945659" cy="496411"/>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69875" y="665163"/>
            <a:ext cx="6257925" cy="3519487"/>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4171" y="4473523"/>
            <a:ext cx="5709333" cy="4954949"/>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31497" y="9702084"/>
            <a:ext cx="934681" cy="222970"/>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dirty="0"/>
          </a:p>
        </p:txBody>
      </p:sp>
      <p:sp>
        <p:nvSpPr>
          <p:cNvPr id="9" name="Slide Image Placeholder 8"/>
          <p:cNvSpPr>
            <a:spLocks noGrp="1" noRot="1" noChangeAspect="1"/>
          </p:cNvSpPr>
          <p:nvPr>
            <p:ph type="sldImg"/>
          </p:nvPr>
        </p:nvSpPr>
        <p:spPr>
          <a:xfrm>
            <a:off x="269875" y="665163"/>
            <a:ext cx="6257925" cy="3519487"/>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979621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45</a:t>
            </a:fld>
            <a:endParaRPr lang="de-DE"/>
          </a:p>
        </p:txBody>
      </p:sp>
    </p:spTree>
    <p:extLst>
      <p:ext uri="{BB962C8B-B14F-4D97-AF65-F5344CB8AC3E}">
        <p14:creationId xmlns:p14="http://schemas.microsoft.com/office/powerpoint/2010/main" val="287246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47</a:t>
            </a:fld>
            <a:endParaRPr lang="de-DE"/>
          </a:p>
        </p:txBody>
      </p:sp>
    </p:spTree>
    <p:extLst>
      <p:ext uri="{BB962C8B-B14F-4D97-AF65-F5344CB8AC3E}">
        <p14:creationId xmlns:p14="http://schemas.microsoft.com/office/powerpoint/2010/main" val="11416217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48</a:t>
            </a:fld>
            <a:endParaRPr lang="de-DE"/>
          </a:p>
        </p:txBody>
      </p:sp>
    </p:spTree>
    <p:extLst>
      <p:ext uri="{BB962C8B-B14F-4D97-AF65-F5344CB8AC3E}">
        <p14:creationId xmlns:p14="http://schemas.microsoft.com/office/powerpoint/2010/main" val="3552691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49</a:t>
            </a:fld>
            <a:endParaRPr lang="de-DE" dirty="0"/>
          </a:p>
        </p:txBody>
      </p:sp>
      <p:sp>
        <p:nvSpPr>
          <p:cNvPr id="6" name="Slide Image Placeholder 5"/>
          <p:cNvSpPr>
            <a:spLocks noGrp="1" noRot="1" noChangeAspect="1"/>
          </p:cNvSpPr>
          <p:nvPr>
            <p:ph type="sldImg"/>
          </p:nvPr>
        </p:nvSpPr>
        <p:spPr>
          <a:xfrm>
            <a:off x="269875" y="665163"/>
            <a:ext cx="6257925" cy="3519487"/>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544264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Zapraszamy na FB</a:t>
            </a:r>
          </a:p>
          <a:p>
            <a:r>
              <a:rPr lang="pl-PL" dirty="0"/>
              <a:t>Wysłać link do FB na chat na Zoomie w trakcie </a:t>
            </a:r>
            <a:r>
              <a:rPr lang="pl-PL" dirty="0" err="1"/>
              <a:t>prezetnacji</a:t>
            </a:r>
            <a:r>
              <a:rPr lang="pl-PL" dirty="0"/>
              <a:t>: https://www.facebook.com/Hack.your.Career/</a:t>
            </a:r>
          </a:p>
        </p:txBody>
      </p:sp>
      <p:sp>
        <p:nvSpPr>
          <p:cNvPr id="4" name="Slide Number Placeholder 3"/>
          <p:cNvSpPr>
            <a:spLocks noGrp="1"/>
          </p:cNvSpPr>
          <p:nvPr>
            <p:ph type="sldNum" sz="quarter" idx="5"/>
          </p:nvPr>
        </p:nvSpPr>
        <p:spPr/>
        <p:txBody>
          <a:bodyPr/>
          <a:lstStyle/>
          <a:p>
            <a:fld id="{7D8C2C35-2B8A-446E-BEC0-FD36716C29AC}" type="slidenum">
              <a:rPr lang="de-DE" smtClean="0"/>
              <a:pPr/>
              <a:t>3</a:t>
            </a:fld>
            <a:endParaRPr lang="de-DE"/>
          </a:p>
        </p:txBody>
      </p:sp>
    </p:spTree>
    <p:extLst>
      <p:ext uri="{BB962C8B-B14F-4D97-AF65-F5344CB8AC3E}">
        <p14:creationId xmlns:p14="http://schemas.microsoft.com/office/powerpoint/2010/main" val="217984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Domeny</a:t>
            </a:r>
          </a:p>
          <a:p>
            <a:pPr marL="285750" indent="-285750">
              <a:buFont typeface="Arial" panose="020B0604020202020204" pitchFamily="34" charset="0"/>
              <a:buChar char="•"/>
            </a:pPr>
            <a:r>
              <a:rPr lang="pl-PL" dirty="0"/>
              <a:t>e-commerce – od mechanizmów analizy rynku, dostawy towarów, wielokanałowej sprzedaży, po analizę </a:t>
            </a:r>
            <a:r>
              <a:rPr lang="pl-PL" dirty="0" err="1"/>
              <a:t>zachowań</a:t>
            </a:r>
            <a:r>
              <a:rPr lang="pl-PL" dirty="0"/>
              <a:t> klienta</a:t>
            </a:r>
          </a:p>
          <a:p>
            <a:pPr marL="285750" indent="-285750">
              <a:buFont typeface="Arial" panose="020B0604020202020204" pitchFamily="34" charset="0"/>
              <a:buChar char="•"/>
            </a:pPr>
            <a:r>
              <a:rPr lang="pl-PL" err="1"/>
              <a:t>Cloud</a:t>
            </a:r>
            <a:r>
              <a:rPr lang="pl-PL" dirty="0"/>
              <a:t> platform – w Gliwicach </a:t>
            </a:r>
            <a:r>
              <a:rPr lang="pl-PL" err="1"/>
              <a:t>Kyma</a:t>
            </a:r>
            <a:r>
              <a:rPr lang="pl-PL" dirty="0"/>
              <a:t> open-</a:t>
            </a:r>
            <a:r>
              <a:rPr lang="pl-PL" err="1"/>
              <a:t>source</a:t>
            </a:r>
            <a:r>
              <a:rPr lang="pl-PL" dirty="0"/>
              <a:t> </a:t>
            </a:r>
            <a:r>
              <a:rPr lang="pl-PL" err="1"/>
              <a:t>product</a:t>
            </a:r>
            <a:r>
              <a:rPr lang="pl-PL" dirty="0"/>
              <a:t> do budowania oraz integrowania aplikacji w </a:t>
            </a:r>
            <a:r>
              <a:rPr lang="pl-PL" err="1"/>
              <a:t>cloudzie</a:t>
            </a:r>
            <a:r>
              <a:rPr lang="pl-PL" dirty="0"/>
              <a:t> na bazie </a:t>
            </a:r>
            <a:r>
              <a:rPr lang="pl-PL" err="1"/>
              <a:t>Kubernetesa</a:t>
            </a:r>
            <a:endParaRPr lang="pl-PL"/>
          </a:p>
          <a:p>
            <a:pPr marL="285750" indent="-285750">
              <a:buFont typeface="Arial" panose="020B0604020202020204" pitchFamily="34" charset="0"/>
              <a:buChar char="•"/>
            </a:pPr>
            <a:r>
              <a:rPr lang="pl-PL">
                <a:cs typeface="Arial"/>
              </a:rPr>
              <a:t>Social Commerce – integracja platform e-commerce z social media</a:t>
            </a:r>
            <a:endParaRPr lang="pl-PL" dirty="0">
              <a:cs typeface="Arial"/>
            </a:endParaRPr>
          </a:p>
          <a:p>
            <a:pPr marL="285750" indent="-285750">
              <a:buFont typeface="Arial" panose="020B0604020202020204" pitchFamily="34" charset="0"/>
              <a:buChar char="•"/>
            </a:pPr>
            <a:endParaRPr lang="pl-PL" dirty="0"/>
          </a:p>
          <a:p>
            <a:r>
              <a:rPr lang="en-US" dirty="0" err="1"/>
              <a:t>Fakt</a:t>
            </a:r>
            <a:r>
              <a:rPr lang="en-US" dirty="0"/>
              <a:t> ze </a:t>
            </a:r>
            <a:r>
              <a:rPr lang="en-US" dirty="0" err="1"/>
              <a:t>jesteśmy</a:t>
            </a:r>
            <a:r>
              <a:rPr lang="en-US" baseline="0" dirty="0"/>
              <a:t> </a:t>
            </a:r>
            <a:r>
              <a:rPr lang="en-US" baseline="0" dirty="0" err="1"/>
              <a:t>labsem</a:t>
            </a:r>
            <a:endParaRPr lang="en-US" baseline="0" dirty="0"/>
          </a:p>
          <a:p>
            <a:pPr marL="171450" indent="-171450">
              <a:buFont typeface="Arial" charset="0"/>
              <a:buChar char="•"/>
            </a:pPr>
            <a:r>
              <a:rPr lang="pl-PL" baseline="0" dirty="0"/>
              <a:t>Nowoczesne</a:t>
            </a:r>
            <a:r>
              <a:rPr lang="en-US" baseline="0" dirty="0"/>
              <a:t> </a:t>
            </a:r>
            <a:r>
              <a:rPr lang="en-US" baseline="0" dirty="0" err="1"/>
              <a:t>technologie</a:t>
            </a:r>
            <a:endParaRPr lang="en-US" baseline="0" dirty="0"/>
          </a:p>
          <a:p>
            <a:pPr marL="171450" indent="-171450">
              <a:buFont typeface="Arial" charset="0"/>
              <a:buChar char="•"/>
            </a:pPr>
            <a:r>
              <a:rPr lang="en-US" baseline="0" dirty="0" err="1"/>
              <a:t>Podążanie</a:t>
            </a:r>
            <a:r>
              <a:rPr lang="en-US" baseline="0" dirty="0"/>
              <a:t> za </a:t>
            </a:r>
            <a:r>
              <a:rPr lang="en-US" baseline="0" dirty="0" err="1"/>
              <a:t>trendami</a:t>
            </a:r>
            <a:endParaRPr lang="en-US" baseline="0" dirty="0"/>
          </a:p>
          <a:p>
            <a:pPr marL="171450" indent="-171450">
              <a:buFont typeface="Arial" charset="0"/>
              <a:buChar char="•"/>
            </a:pPr>
            <a:r>
              <a:rPr lang="pl-PL" baseline="0" dirty="0"/>
              <a:t>Firma produktowa</a:t>
            </a:r>
            <a:endParaRPr lang="en-US" baseline="0" dirty="0">
              <a:cs typeface="Calibri"/>
            </a:endParaRPr>
          </a:p>
          <a:p>
            <a:r>
              <a:rPr lang="pl-PL" dirty="0"/>
              <a:t>350 pracowników - biuro inżynierskie, 80% to programiści</a:t>
            </a:r>
            <a:endParaRPr lang="en-US" dirty="0"/>
          </a:p>
          <a:p>
            <a:endParaRPr lang="pl-PL" dirty="0">
              <a:solidFill>
                <a:srgbClr val="FFFFFF"/>
              </a:solidFill>
            </a:endParaRPr>
          </a:p>
          <a:p>
            <a:endParaRPr lang="pl-PL"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a:t>
            </a:fld>
            <a:endParaRPr lang="de-DE"/>
          </a:p>
        </p:txBody>
      </p:sp>
    </p:spTree>
    <p:extLst>
      <p:ext uri="{BB962C8B-B14F-4D97-AF65-F5344CB8AC3E}">
        <p14:creationId xmlns:p14="http://schemas.microsoft.com/office/powerpoint/2010/main" val="706083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10</a:t>
            </a:fld>
            <a:endParaRPr lang="de-DE" dirty="0"/>
          </a:p>
        </p:txBody>
      </p:sp>
    </p:spTree>
    <p:extLst>
      <p:ext uri="{BB962C8B-B14F-4D97-AF65-F5344CB8AC3E}">
        <p14:creationId xmlns:p14="http://schemas.microsoft.com/office/powerpoint/2010/main" val="1278075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19</a:t>
            </a:fld>
            <a:endParaRPr lang="de-DE" dirty="0"/>
          </a:p>
        </p:txBody>
      </p:sp>
    </p:spTree>
    <p:extLst>
      <p:ext uri="{BB962C8B-B14F-4D97-AF65-F5344CB8AC3E}">
        <p14:creationId xmlns:p14="http://schemas.microsoft.com/office/powerpoint/2010/main" val="1014127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31</a:t>
            </a:fld>
            <a:endParaRPr lang="de-DE" dirty="0"/>
          </a:p>
        </p:txBody>
      </p:sp>
    </p:spTree>
    <p:extLst>
      <p:ext uri="{BB962C8B-B14F-4D97-AF65-F5344CB8AC3E}">
        <p14:creationId xmlns:p14="http://schemas.microsoft.com/office/powerpoint/2010/main" val="404900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40</a:t>
            </a:fld>
            <a:endParaRPr lang="de-DE"/>
          </a:p>
        </p:txBody>
      </p:sp>
    </p:spTree>
    <p:extLst>
      <p:ext uri="{BB962C8B-B14F-4D97-AF65-F5344CB8AC3E}">
        <p14:creationId xmlns:p14="http://schemas.microsoft.com/office/powerpoint/2010/main" val="458794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42</a:t>
            </a:fld>
            <a:endParaRPr lang="de-DE"/>
          </a:p>
        </p:txBody>
      </p:sp>
    </p:spTree>
    <p:extLst>
      <p:ext uri="{BB962C8B-B14F-4D97-AF65-F5344CB8AC3E}">
        <p14:creationId xmlns:p14="http://schemas.microsoft.com/office/powerpoint/2010/main" val="619501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44</a:t>
            </a:fld>
            <a:endParaRPr lang="de-DE"/>
          </a:p>
        </p:txBody>
      </p:sp>
    </p:spTree>
    <p:extLst>
      <p:ext uri="{BB962C8B-B14F-4D97-AF65-F5344CB8AC3E}">
        <p14:creationId xmlns:p14="http://schemas.microsoft.com/office/powerpoint/2010/main" val="9175033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8" Type="http://schemas.openxmlformats.org/officeDocument/2006/relationships/hyperlink" Target="https://www.youtube.com/user/SAP" TargetMode="External"/><Relationship Id="rId13" Type="http://schemas.openxmlformats.org/officeDocument/2006/relationships/image" Target="../media/image6.png"/><Relationship Id="rId3" Type="http://schemas.openxmlformats.org/officeDocument/2006/relationships/hyperlink" Target="https://www.sap.com/copyright" TargetMode="External"/><Relationship Id="rId7" Type="http://schemas.openxmlformats.org/officeDocument/2006/relationships/image" Target="../media/image3.png"/><Relationship Id="rId12" Type="http://schemas.openxmlformats.org/officeDocument/2006/relationships/hyperlink" Target="https://www.facebook.com/SAP"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s://www.linkedin.com/company/sap" TargetMode="External"/><Relationship Id="rId11" Type="http://schemas.openxmlformats.org/officeDocument/2006/relationships/image" Target="../media/image5.png"/><Relationship Id="rId5" Type="http://schemas.openxmlformats.org/officeDocument/2006/relationships/image" Target="../media/image2.png"/><Relationship Id="rId10" Type="http://schemas.openxmlformats.org/officeDocument/2006/relationships/hyperlink" Target="https://twitter.com/sap" TargetMode="External"/><Relationship Id="rId4" Type="http://schemas.openxmlformats.org/officeDocument/2006/relationships/hyperlink" Target="https://www.sap.com/registration/contact.html" TargetMode="External"/><Relationship Id="rId9"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8" Type="http://schemas.openxmlformats.org/officeDocument/2006/relationships/hyperlink" Target="https://www.youtube.com/user/SAP" TargetMode="External"/><Relationship Id="rId13" Type="http://schemas.openxmlformats.org/officeDocument/2006/relationships/image" Target="../media/image6.png"/><Relationship Id="rId3" Type="http://schemas.openxmlformats.org/officeDocument/2006/relationships/hyperlink" Target="http://www.sap.com/corporate/de/legal/copyright.html" TargetMode="External"/><Relationship Id="rId7" Type="http://schemas.openxmlformats.org/officeDocument/2006/relationships/image" Target="../media/image3.png"/><Relationship Id="rId12" Type="http://schemas.openxmlformats.org/officeDocument/2006/relationships/hyperlink" Target="https://www.facebook.com/SAP"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s://www.linkedin.com/company/sap" TargetMode="External"/><Relationship Id="rId11" Type="http://schemas.openxmlformats.org/officeDocument/2006/relationships/image" Target="../media/image5.png"/><Relationship Id="rId5" Type="http://schemas.openxmlformats.org/officeDocument/2006/relationships/image" Target="../media/image2.png"/><Relationship Id="rId10" Type="http://schemas.openxmlformats.org/officeDocument/2006/relationships/hyperlink" Target="https://twitter.com/sap" TargetMode="External"/><Relationship Id="rId4" Type="http://schemas.openxmlformats.org/officeDocument/2006/relationships/hyperlink" Target="https://www.sap.com/germany/registration/contact.html" TargetMode="External"/><Relationship Id="rId9"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19" name="Speaker"/>
          <p:cNvSpPr>
            <a:spLocks noGrp="1"/>
          </p:cNvSpPr>
          <p:nvPr userDrawn="1">
            <p:ph type="subTitle" idx="1" hasCustomPrompt="1"/>
          </p:nvPr>
        </p:nvSpPr>
        <p:spPr bwMode="black">
          <a:xfrm>
            <a:off x="288000" y="5130489"/>
            <a:ext cx="116280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2020</a:t>
            </a:r>
          </a:p>
        </p:txBody>
      </p:sp>
      <p:sp>
        <p:nvSpPr>
          <p:cNvPr id="3" name="Title"/>
          <p:cNvSpPr>
            <a:spLocks noGrp="1"/>
          </p:cNvSpPr>
          <p:nvPr>
            <p:ph type="title" hasCustomPrompt="1"/>
          </p:nvPr>
        </p:nvSpPr>
        <p:spPr>
          <a:xfrm>
            <a:off x="288000" y="4024430"/>
            <a:ext cx="11628000"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3200" cy="3430006"/>
          </a:xfrm>
          <a:noFill/>
        </p:spPr>
        <p:txBody>
          <a:bodyPr tIns="504000"/>
          <a:lstStyle>
            <a:lvl1pPr algn="ctr">
              <a:defRPr sz="1600">
                <a:solidFill>
                  <a:schemeClr val="tx1"/>
                </a:solidFill>
              </a:defRPr>
            </a:lvl1pPr>
          </a:lstStyle>
          <a:p>
            <a:r>
              <a:rPr lang="en-US" dirty="0"/>
              <a:t>Click to insert title image or illustration</a:t>
            </a:r>
          </a:p>
        </p:txBody>
      </p:sp>
      <p:pic>
        <p:nvPicPr>
          <p:cNvPr id="7" name="Picture 6">
            <a:extLst>
              <a:ext uri="{FF2B5EF4-FFF2-40B4-BE49-F238E27FC236}">
                <a16:creationId xmlns:a16="http://schemas.microsoft.com/office/drawing/2014/main" id="{143A5F82-40AF-44B9-B743-F38DF6874B89}"/>
              </a:ext>
            </a:extLst>
          </p:cNvPr>
          <p:cNvPicPr>
            <a:picLocks noChangeAspect="1"/>
          </p:cNvPicPr>
          <p:nvPr userDrawn="1"/>
        </p:nvPicPr>
        <p:blipFill>
          <a:blip r:embed="rId3"/>
          <a:stretch>
            <a:fillRect/>
          </a:stretch>
        </p:blipFill>
        <p:spPr>
          <a:xfrm>
            <a:off x="288000" y="3701104"/>
            <a:ext cx="1909210" cy="144000"/>
          </a:xfrm>
          <a:prstGeom prst="rect">
            <a:avLst/>
          </a:prstGeom>
        </p:spPr>
      </p:pic>
    </p:spTree>
    <p:extLst>
      <p:ext uri="{BB962C8B-B14F-4D97-AF65-F5344CB8AC3E}">
        <p14:creationId xmlns:p14="http://schemas.microsoft.com/office/powerpoint/2010/main" val="2452717617"/>
      </p:ext>
    </p:extLst>
  </p:cSld>
  <p:clrMapOvr>
    <a:masterClrMapping/>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 blue">
    <p:bg>
      <p:bgPr>
        <a:solidFill>
          <a:srgbClr val="00195A"/>
        </a:solidFill>
        <a:effectLst/>
      </p:bgPr>
    </p:bg>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197318721"/>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1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 blue">
    <p:bg>
      <p:bgPr>
        <a:solidFill>
          <a:srgbClr val="00195A"/>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3647991447"/>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6" name="Speaker"/>
          <p:cNvSpPr>
            <a:spLocks noGrp="1"/>
          </p:cNvSpPr>
          <p:nvPr userDrawn="1">
            <p:ph type="subTitle" idx="1" hasCustomPrompt="1"/>
          </p:nvPr>
        </p:nvSpPr>
        <p:spPr bwMode="black">
          <a:xfrm>
            <a:off x="287999" y="4268503"/>
            <a:ext cx="116280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2020</a:t>
            </a:r>
          </a:p>
        </p:txBody>
      </p:sp>
      <p:sp>
        <p:nvSpPr>
          <p:cNvPr id="4" name="Title 3"/>
          <p:cNvSpPr>
            <a:spLocks noGrp="1"/>
          </p:cNvSpPr>
          <p:nvPr>
            <p:ph type="title" hasCustomPrompt="1"/>
          </p:nvPr>
        </p:nvSpPr>
        <p:spPr>
          <a:xfrm>
            <a:off x="288000" y="2706317"/>
            <a:ext cx="11628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11" name="SAP Logo" descr="SAP Logo" title="SAP Logo">
            <a:extLst>
              <a:ext uri="{FF2B5EF4-FFF2-40B4-BE49-F238E27FC236}">
                <a16:creationId xmlns:a16="http://schemas.microsoft.com/office/drawing/2014/main" id="{6F2859FE-B410-4A33-8F65-BF8D846379ED}"/>
              </a:ext>
            </a:extLst>
          </p:cNvPr>
          <p:cNvPicPr>
            <a:picLocks noChangeAspect="1"/>
          </p:cNvPicPr>
          <p:nvPr userDrawn="1"/>
        </p:nvPicPr>
        <p:blipFill>
          <a:blip r:embed="rId2"/>
          <a:stretch>
            <a:fillRect/>
          </a:stretch>
        </p:blipFill>
        <p:spPr>
          <a:xfrm>
            <a:off x="9950552" y="6217668"/>
            <a:ext cx="1963636" cy="360000"/>
          </a:xfrm>
          <a:prstGeom prst="rect">
            <a:avLst/>
          </a:prstGeom>
        </p:spPr>
      </p:pic>
      <p:pic>
        <p:nvPicPr>
          <p:cNvPr id="7" name="Picture 6">
            <a:extLst>
              <a:ext uri="{FF2B5EF4-FFF2-40B4-BE49-F238E27FC236}">
                <a16:creationId xmlns:a16="http://schemas.microsoft.com/office/drawing/2014/main" id="{C207C591-5C0B-41EC-93B9-FA3ABC9239C3}"/>
              </a:ext>
            </a:extLst>
          </p:cNvPr>
          <p:cNvPicPr>
            <a:picLocks noChangeAspect="1"/>
          </p:cNvPicPr>
          <p:nvPr userDrawn="1"/>
        </p:nvPicPr>
        <p:blipFill>
          <a:blip r:embed="rId3"/>
          <a:stretch>
            <a:fillRect/>
          </a:stretch>
        </p:blipFill>
        <p:spPr>
          <a:xfrm>
            <a:off x="288000" y="1933380"/>
            <a:ext cx="1909210" cy="144000"/>
          </a:xfrm>
          <a:prstGeom prst="rect">
            <a:avLst/>
          </a:prstGeom>
        </p:spPr>
      </p:pic>
    </p:spTree>
    <p:extLst>
      <p:ext uri="{BB962C8B-B14F-4D97-AF65-F5344CB8AC3E}">
        <p14:creationId xmlns:p14="http://schemas.microsoft.com/office/powerpoint/2010/main" val="1982410628"/>
      </p:ext>
    </p:extLst>
  </p:cSld>
  <p:clrMapOvr>
    <a:masterClrMapping/>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7506" userDrawn="1">
          <p15:clr>
            <a:srgbClr val="FBAE40"/>
          </p15:clr>
        </p15:guide>
        <p15:guide id="7" orient="horz" pos="414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5" name="Picture 4">
            <a:extLst>
              <a:ext uri="{FF2B5EF4-FFF2-40B4-BE49-F238E27FC236}">
                <a16:creationId xmlns:a16="http://schemas.microsoft.com/office/drawing/2014/main" id="{612D9C02-4EFE-4A9A-8517-28545011B8A8}"/>
              </a:ext>
            </a:extLst>
          </p:cNvPr>
          <p:cNvPicPr>
            <a:picLocks noChangeAspect="1"/>
          </p:cNvPicPr>
          <p:nvPr userDrawn="1"/>
        </p:nvPicPr>
        <p:blipFill>
          <a:blip r:embed="rId3"/>
          <a:stretch>
            <a:fillRect/>
          </a:stretch>
        </p:blipFill>
        <p:spPr>
          <a:xfrm>
            <a:off x="504000" y="507365"/>
            <a:ext cx="1909210" cy="144000"/>
          </a:xfrm>
          <a:prstGeom prst="rect">
            <a:avLst/>
          </a:prstGeom>
        </p:spPr>
      </p:pic>
    </p:spTree>
    <p:extLst>
      <p:ext uri="{BB962C8B-B14F-4D97-AF65-F5344CB8AC3E}">
        <p14:creationId xmlns:p14="http://schemas.microsoft.com/office/powerpoint/2010/main" val="781090314"/>
      </p:ext>
    </p:extLst>
  </p:cSld>
  <p:clrMapOvr>
    <a:masterClrMapping/>
  </p:clrMapOvr>
  <p:hf sldNum="0" hdr="0" ftr="0" dt="0"/>
  <p:extLst>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9"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30" name="Copyright information English"/>
          <p:cNvSpPr txBox="1"/>
          <p:nvPr userDrawn="1"/>
        </p:nvSpPr>
        <p:spPr bwMode="black">
          <a:xfrm>
            <a:off x="50399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2021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3"/>
              </a:rPr>
              <a:t>www.sap.com/copyright</a:t>
            </a:r>
            <a:r>
              <a:rPr lang="en-US" sz="800" kern="1200" dirty="0">
                <a:solidFill>
                  <a:schemeClr val="tx1"/>
                </a:solidFill>
                <a:latin typeface="Arial"/>
                <a:ea typeface="Arial Unicode MS" panose="020B0604020202020204" pitchFamily="34" charset="-128"/>
                <a:cs typeface="+mn-cs"/>
              </a:rPr>
              <a:t> for additional trademark information and notices.</a:t>
            </a:r>
          </a:p>
        </p:txBody>
      </p:sp>
      <p:sp>
        <p:nvSpPr>
          <p:cNvPr id="31"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sp>
        <p:nvSpPr>
          <p:cNvPr id="37" name="Follow all of SAP"/>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pic>
        <p:nvPicPr>
          <p:cNvPr id="10" name="Picture 9">
            <a:extLst>
              <a:ext uri="{FF2B5EF4-FFF2-40B4-BE49-F238E27FC236}">
                <a16:creationId xmlns:a16="http://schemas.microsoft.com/office/drawing/2014/main" id="{3B1CC99E-855C-4FE3-8723-E4B407D1F201}"/>
              </a:ext>
            </a:extLst>
          </p:cNvPr>
          <p:cNvPicPr>
            <a:picLocks noChangeAspect="1"/>
          </p:cNvPicPr>
          <p:nvPr userDrawn="1"/>
        </p:nvPicPr>
        <p:blipFill>
          <a:blip r:embed="rId5"/>
          <a:stretch>
            <a:fillRect/>
          </a:stretch>
        </p:blipFill>
        <p:spPr>
          <a:xfrm>
            <a:off x="504000" y="507365"/>
            <a:ext cx="1909210" cy="144000"/>
          </a:xfrm>
          <a:prstGeom prst="rect">
            <a:avLst/>
          </a:prstGeom>
        </p:spPr>
      </p:pic>
      <p:pic>
        <p:nvPicPr>
          <p:cNvPr id="11" name="Linkedin icon with link">
            <a:hlinkClick r:id="rId6"/>
            <a:extLst>
              <a:ext uri="{FF2B5EF4-FFF2-40B4-BE49-F238E27FC236}">
                <a16:creationId xmlns:a16="http://schemas.microsoft.com/office/drawing/2014/main" id="{FD2C0AA5-3412-CD47-AC2A-2E150E4F76EA}"/>
              </a:ext>
            </a:extLst>
          </p:cNvPr>
          <p:cNvPicPr>
            <a:picLocks noChangeAspect="1"/>
          </p:cNvPicPr>
          <p:nvPr userDrawn="1"/>
        </p:nvPicPr>
        <p:blipFill>
          <a:blip r:embed="rId7"/>
          <a:srcRect/>
          <a:stretch/>
        </p:blipFill>
        <p:spPr>
          <a:xfrm>
            <a:off x="2273815" y="1772970"/>
            <a:ext cx="361809" cy="361809"/>
          </a:xfrm>
          <a:prstGeom prst="rect">
            <a:avLst/>
          </a:prstGeom>
        </p:spPr>
      </p:pic>
      <p:pic>
        <p:nvPicPr>
          <p:cNvPr id="12" name="YouTube icon with link">
            <a:hlinkClick r:id="rId8"/>
            <a:extLst>
              <a:ext uri="{FF2B5EF4-FFF2-40B4-BE49-F238E27FC236}">
                <a16:creationId xmlns:a16="http://schemas.microsoft.com/office/drawing/2014/main" id="{C612704D-7C79-3E4C-AFD4-68346BDC548A}"/>
              </a:ext>
            </a:extLst>
          </p:cNvPr>
          <p:cNvPicPr>
            <a:picLocks noChangeAspect="1"/>
          </p:cNvPicPr>
          <p:nvPr userDrawn="1"/>
        </p:nvPicPr>
        <p:blipFill>
          <a:blip r:embed="rId9"/>
          <a:srcRect/>
          <a:stretch/>
        </p:blipFill>
        <p:spPr>
          <a:xfrm>
            <a:off x="1683279" y="1772074"/>
            <a:ext cx="363600" cy="363600"/>
          </a:xfrm>
          <a:prstGeom prst="rect">
            <a:avLst/>
          </a:prstGeom>
        </p:spPr>
      </p:pic>
      <p:pic>
        <p:nvPicPr>
          <p:cNvPr id="17" name="Twitter icon with link">
            <a:hlinkClick r:id="rId10" tooltip="https://twitter.com/sap"/>
            <a:extLst>
              <a:ext uri="{FF2B5EF4-FFF2-40B4-BE49-F238E27FC236}">
                <a16:creationId xmlns:a16="http://schemas.microsoft.com/office/drawing/2014/main" id="{95DF28AE-B752-4D4C-A38C-2D6EA0384970}"/>
              </a:ext>
            </a:extLst>
          </p:cNvPr>
          <p:cNvPicPr>
            <a:picLocks noChangeAspect="1"/>
          </p:cNvPicPr>
          <p:nvPr userDrawn="1"/>
        </p:nvPicPr>
        <p:blipFill>
          <a:blip r:embed="rId11"/>
          <a:srcRect/>
          <a:stretch/>
        </p:blipFill>
        <p:spPr>
          <a:xfrm>
            <a:off x="1094534" y="1772970"/>
            <a:ext cx="361809" cy="361809"/>
          </a:xfrm>
          <a:prstGeom prst="rect">
            <a:avLst/>
          </a:prstGeom>
        </p:spPr>
      </p:pic>
      <p:pic>
        <p:nvPicPr>
          <p:cNvPr id="18" name="Facebook icon with link">
            <a:hlinkClick r:id="rId12"/>
            <a:extLst>
              <a:ext uri="{FF2B5EF4-FFF2-40B4-BE49-F238E27FC236}">
                <a16:creationId xmlns:a16="http://schemas.microsoft.com/office/drawing/2014/main" id="{D6352F43-CB86-B849-8AB8-6B647AC95C63}"/>
              </a:ext>
            </a:extLst>
          </p:cNvPr>
          <p:cNvPicPr>
            <a:picLocks noChangeAspect="1"/>
          </p:cNvPicPr>
          <p:nvPr userDrawn="1"/>
        </p:nvPicPr>
        <p:blipFill>
          <a:blip r:embed="rId13"/>
          <a:srcRect/>
          <a:stretch/>
        </p:blipFill>
        <p:spPr>
          <a:xfrm>
            <a:off x="503998" y="1772074"/>
            <a:ext cx="363600" cy="363600"/>
          </a:xfrm>
          <a:prstGeom prst="rect">
            <a:avLst/>
          </a:prstGeom>
        </p:spPr>
      </p:pic>
    </p:spTree>
    <p:extLst>
      <p:ext uri="{BB962C8B-B14F-4D97-AF65-F5344CB8AC3E}">
        <p14:creationId xmlns:p14="http://schemas.microsoft.com/office/powerpoint/2010/main" val="4519251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9"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27" name="Copyright information-German"/>
          <p:cNvSpPr txBox="1"/>
          <p:nvPr userDrawn="1"/>
        </p:nvSpPr>
        <p:spPr bwMode="black">
          <a:xfrm>
            <a:off x="50323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2021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3"/>
              </a:rPr>
              <a:t>www.sap.com/corporate/de/legal/copyright.html</a:t>
            </a:r>
            <a:r>
              <a:rPr lang="de-DE" sz="800" kern="1200" noProof="0" dirty="0">
                <a:solidFill>
                  <a:schemeClr val="tx1"/>
                </a:solidFill>
                <a:effectLst/>
                <a:latin typeface="Arial"/>
                <a:ea typeface="+mn-ea"/>
                <a:cs typeface="+mn-cs"/>
              </a:rPr>
              <a:t>.</a:t>
            </a:r>
          </a:p>
        </p:txBody>
      </p:sp>
      <p:sp>
        <p:nvSpPr>
          <p:cNvPr id="16" name="Copyright information">
            <a:hlinkClick r:id="rId4"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www.sap.com/germany</a:t>
            </a:r>
            <a:r>
              <a:rPr lang="en-US" sz="1100" b="1" kern="1200" dirty="0">
                <a:solidFill>
                  <a:schemeClr val="tx1"/>
                </a:solidFill>
                <a:latin typeface="Arial"/>
                <a:ea typeface="Arial Unicode MS" panose="020B0604020202020204" pitchFamily="34" charset="-128"/>
                <a:cs typeface="+mn-cs"/>
              </a:rPr>
              <a:t>/contactsap</a:t>
            </a:r>
          </a:p>
        </p:txBody>
      </p:sp>
      <p:sp>
        <p:nvSpPr>
          <p:cNvPr id="26"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pic>
        <p:nvPicPr>
          <p:cNvPr id="10" name="Picture 9">
            <a:extLst>
              <a:ext uri="{FF2B5EF4-FFF2-40B4-BE49-F238E27FC236}">
                <a16:creationId xmlns:a16="http://schemas.microsoft.com/office/drawing/2014/main" id="{23A02CFE-5655-41D8-A122-BC7D047F4B7E}"/>
              </a:ext>
            </a:extLst>
          </p:cNvPr>
          <p:cNvPicPr>
            <a:picLocks noChangeAspect="1"/>
          </p:cNvPicPr>
          <p:nvPr userDrawn="1"/>
        </p:nvPicPr>
        <p:blipFill>
          <a:blip r:embed="rId5"/>
          <a:stretch>
            <a:fillRect/>
          </a:stretch>
        </p:blipFill>
        <p:spPr>
          <a:xfrm>
            <a:off x="504000" y="507365"/>
            <a:ext cx="1909210" cy="144000"/>
          </a:xfrm>
          <a:prstGeom prst="rect">
            <a:avLst/>
          </a:prstGeom>
        </p:spPr>
      </p:pic>
      <p:pic>
        <p:nvPicPr>
          <p:cNvPr id="11" name="Linkedin icon with link">
            <a:hlinkClick r:id="rId6"/>
            <a:extLst>
              <a:ext uri="{FF2B5EF4-FFF2-40B4-BE49-F238E27FC236}">
                <a16:creationId xmlns:a16="http://schemas.microsoft.com/office/drawing/2014/main" id="{0133D22B-6DF6-5F45-9AF9-66421BFD6CE4}"/>
              </a:ext>
            </a:extLst>
          </p:cNvPr>
          <p:cNvPicPr>
            <a:picLocks noChangeAspect="1"/>
          </p:cNvPicPr>
          <p:nvPr userDrawn="1"/>
        </p:nvPicPr>
        <p:blipFill>
          <a:blip r:embed="rId7"/>
          <a:srcRect/>
          <a:stretch/>
        </p:blipFill>
        <p:spPr>
          <a:xfrm>
            <a:off x="2273815" y="1772970"/>
            <a:ext cx="361809" cy="361809"/>
          </a:xfrm>
          <a:prstGeom prst="rect">
            <a:avLst/>
          </a:prstGeom>
        </p:spPr>
      </p:pic>
      <p:pic>
        <p:nvPicPr>
          <p:cNvPr id="17" name="YouTube icon with link">
            <a:hlinkClick r:id="rId8"/>
            <a:extLst>
              <a:ext uri="{FF2B5EF4-FFF2-40B4-BE49-F238E27FC236}">
                <a16:creationId xmlns:a16="http://schemas.microsoft.com/office/drawing/2014/main" id="{FF2828BD-23D2-F54B-A126-EEB27E1C5CEE}"/>
              </a:ext>
            </a:extLst>
          </p:cNvPr>
          <p:cNvPicPr>
            <a:picLocks noChangeAspect="1"/>
          </p:cNvPicPr>
          <p:nvPr userDrawn="1"/>
        </p:nvPicPr>
        <p:blipFill>
          <a:blip r:embed="rId9"/>
          <a:srcRect/>
          <a:stretch/>
        </p:blipFill>
        <p:spPr>
          <a:xfrm>
            <a:off x="1683279" y="1772074"/>
            <a:ext cx="363600" cy="363600"/>
          </a:xfrm>
          <a:prstGeom prst="rect">
            <a:avLst/>
          </a:prstGeom>
        </p:spPr>
      </p:pic>
      <p:pic>
        <p:nvPicPr>
          <p:cNvPr id="18" name="Twitter icon with link">
            <a:hlinkClick r:id="rId10" tooltip="https://twitter.com/sap"/>
            <a:extLst>
              <a:ext uri="{FF2B5EF4-FFF2-40B4-BE49-F238E27FC236}">
                <a16:creationId xmlns:a16="http://schemas.microsoft.com/office/drawing/2014/main" id="{AA8AAA6D-B35E-394E-995A-9A0947DE9C88}"/>
              </a:ext>
            </a:extLst>
          </p:cNvPr>
          <p:cNvPicPr>
            <a:picLocks noChangeAspect="1"/>
          </p:cNvPicPr>
          <p:nvPr userDrawn="1"/>
        </p:nvPicPr>
        <p:blipFill>
          <a:blip r:embed="rId11"/>
          <a:srcRect/>
          <a:stretch/>
        </p:blipFill>
        <p:spPr>
          <a:xfrm>
            <a:off x="1094534" y="1772970"/>
            <a:ext cx="361809" cy="361809"/>
          </a:xfrm>
          <a:prstGeom prst="rect">
            <a:avLst/>
          </a:prstGeom>
        </p:spPr>
      </p:pic>
      <p:pic>
        <p:nvPicPr>
          <p:cNvPr id="20" name="Facebook icon with link">
            <a:hlinkClick r:id="rId12"/>
            <a:extLst>
              <a:ext uri="{FF2B5EF4-FFF2-40B4-BE49-F238E27FC236}">
                <a16:creationId xmlns:a16="http://schemas.microsoft.com/office/drawing/2014/main" id="{915AF4CF-EB61-B140-9DFE-642E1501C56E}"/>
              </a:ext>
            </a:extLst>
          </p:cNvPr>
          <p:cNvPicPr>
            <a:picLocks noChangeAspect="1"/>
          </p:cNvPicPr>
          <p:nvPr userDrawn="1"/>
        </p:nvPicPr>
        <p:blipFill>
          <a:blip r:embed="rId13"/>
          <a:srcRect/>
          <a:stretch/>
        </p:blipFill>
        <p:spPr>
          <a:xfrm>
            <a:off x="503998" y="1772074"/>
            <a:ext cx="363600" cy="363600"/>
          </a:xfrm>
          <a:prstGeom prst="rect">
            <a:avLst/>
          </a:prstGeom>
        </p:spPr>
      </p:pic>
    </p:spTree>
    <p:extLst>
      <p:ext uri="{BB962C8B-B14F-4D97-AF65-F5344CB8AC3E}">
        <p14:creationId xmlns:p14="http://schemas.microsoft.com/office/powerpoint/2010/main" val="19118627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2937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pic>
        <p:nvPicPr>
          <p:cNvPr id="9"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2020</a:t>
            </a:r>
          </a:p>
        </p:txBody>
      </p:sp>
      <p:sp>
        <p:nvSpPr>
          <p:cNvPr id="8" name="Title 7"/>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10" name="Picture 9">
            <a:extLst>
              <a:ext uri="{FF2B5EF4-FFF2-40B4-BE49-F238E27FC236}">
                <a16:creationId xmlns:a16="http://schemas.microsoft.com/office/drawing/2014/main" id="{37FDAED4-F16A-4BB8-AAF0-F9FB459469D1}"/>
              </a:ext>
            </a:extLst>
          </p:cNvPr>
          <p:cNvPicPr>
            <a:picLocks noChangeAspect="1"/>
          </p:cNvPicPr>
          <p:nvPr userDrawn="1"/>
        </p:nvPicPr>
        <p:blipFill>
          <a:blip r:embed="rId3"/>
          <a:stretch>
            <a:fillRect/>
          </a:stretch>
        </p:blipFill>
        <p:spPr>
          <a:xfrm>
            <a:off x="288000" y="1933380"/>
            <a:ext cx="1909210" cy="144000"/>
          </a:xfrm>
          <a:prstGeom prst="rect">
            <a:avLst/>
          </a:prstGeom>
        </p:spPr>
      </p:pic>
    </p:spTree>
    <p:extLst>
      <p:ext uri="{BB962C8B-B14F-4D97-AF65-F5344CB8AC3E}">
        <p14:creationId xmlns:p14="http://schemas.microsoft.com/office/powerpoint/2010/main" val="3048046299"/>
      </p:ext>
    </p:extLst>
  </p:cSld>
  <p:clrMapOvr>
    <a:masterClrMapping/>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masterClrMapping/>
  </p:clrMapOvr>
  <p:hf sldNum="0" hdr="0" ftr="0" dt="0"/>
  <p:extLst>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masterClrMapping/>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rgbClr val="00195A"/>
        </a:solidFill>
        <a:effectLst/>
      </p:bgPr>
    </p:bg>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921891469"/>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2021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Tree>
    <p:extLst>
      <p:ext uri="{BB962C8B-B14F-4D97-AF65-F5344CB8AC3E}">
        <p14:creationId xmlns:p14="http://schemas.microsoft.com/office/powerpoint/2010/main" val="3408294523"/>
      </p:ext>
    </p:extLst>
  </p:cSld>
  <p:clrMap bg1="dk1" tx1="lt1" bg2="dk2" tx2="lt2" accent1="accent1" accent2="accent2" accent3="accent3" accent4="accent4" accent5="accent5" accent6="accent6" hlink="hlink" folHlink="folHlink"/>
  <p:sldLayoutIdLst>
    <p:sldLayoutId id="2147483772" r:id="rId1"/>
    <p:sldLayoutId id="2147483773" r:id="rId2"/>
    <p:sldLayoutId id="2147483775" r:id="rId3"/>
    <p:sldLayoutId id="2147483741" r:id="rId4"/>
    <p:sldLayoutId id="2147483765" r:id="rId5"/>
    <p:sldLayoutId id="2147483767" r:id="rId6"/>
    <p:sldLayoutId id="2147483743" r:id="rId7"/>
    <p:sldLayoutId id="2147483778" r:id="rId8"/>
    <p:sldLayoutId id="2147483774" r:id="rId9"/>
    <p:sldLayoutId id="2147483779" r:id="rId10"/>
    <p:sldLayoutId id="2147483745" r:id="rId11"/>
    <p:sldLayoutId id="2147483760" r:id="rId12"/>
    <p:sldLayoutId id="2147483768" r:id="rId13"/>
    <p:sldLayoutId id="2147483769" r:id="rId14"/>
    <p:sldLayoutId id="2147483770" r:id="rId15"/>
    <p:sldLayoutId id="2147483744" r:id="rId16"/>
    <p:sldLayoutId id="2147483780" r:id="rId17"/>
    <p:sldLayoutId id="2147483757" r:id="rId18"/>
    <p:sldLayoutId id="2147483748" r:id="rId19"/>
    <p:sldLayoutId id="2147483771" r:id="rId20"/>
    <p:sldLayoutId id="2147483763" r:id="rId21"/>
    <p:sldLayoutId id="2147483751" r:id="rId22"/>
    <p:sldLayoutId id="2147483756" r:id="rId23"/>
    <p:sldLayoutId id="2147483740" r:id="rId24"/>
    <p:sldLayoutId id="2147483754" r:id="rId25"/>
    <p:sldLayoutId id="2147483755" r:id="rId26"/>
    <p:sldLayoutId id="2147483781" r:id="rId27"/>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jpe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8.png"/><Relationship Id="rId1" Type="http://schemas.openxmlformats.org/officeDocument/2006/relationships/slideLayout" Target="../slideLayouts/slideLayout19.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7.jpe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9.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4.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7.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6.jpe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7.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8.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9.jpe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microsoft.com/office/2007/relationships/hdphoto" Target="../media/hdphoto2.wdp"/><Relationship Id="rId5" Type="http://schemas.microsoft.com/office/2007/relationships/hdphoto" Target="../media/hdphoto1.wdp"/><Relationship Id="rId4" Type="http://schemas.openxmlformats.org/officeDocument/2006/relationships/image" Target="../media/image11.png"/><Relationship Id="rId9"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4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www.jenkins.io/doc/book/installing/" TargetMode="External"/><Relationship Id="rId7" Type="http://schemas.openxmlformats.org/officeDocument/2006/relationships/hyperlink" Target="https://github.com/Withel/hyc-ml-cicd" TargetMode="External"/><Relationship Id="rId2" Type="http://schemas.openxmlformats.org/officeDocument/2006/relationships/hyperlink" Target="https://towardsdatascience.com/spam-detection-with-logistic-regression-23e3709e522" TargetMode="External"/><Relationship Id="rId1" Type="http://schemas.openxmlformats.org/officeDocument/2006/relationships/slideLayout" Target="../slideLayouts/slideLayout19.xml"/><Relationship Id="rId6" Type="http://schemas.openxmlformats.org/officeDocument/2006/relationships/hyperlink" Target="https://www.linkedin.com/pulse/what-artificial-intelligence-without-machine-learning-claudia-pohlink/" TargetMode="External"/><Relationship Id="rId5" Type="http://schemas.openxmlformats.org/officeDocument/2006/relationships/hyperlink" Target="https://azure.microsoft.com/en-us/get-started/" TargetMode="External"/><Relationship Id="rId4" Type="http://schemas.openxmlformats.org/officeDocument/2006/relationships/hyperlink" Target="https://github.com/NaturalNode/natural"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jobs.sap.com/search/?locationsearch=gliwice" TargetMode="External"/><Relationship Id="rId7"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7.xml"/><Relationship Id="rId6" Type="http://schemas.openxmlformats.org/officeDocument/2006/relationships/hyperlink" Target="https://www.facebook.com/Hack.your.Career/" TargetMode="External"/><Relationship Id="rId5" Type="http://schemas.openxmlformats.org/officeDocument/2006/relationships/hyperlink" Target="https://hackyourcareer.github.io/" TargetMode="External"/><Relationship Id="rId4" Type="http://schemas.openxmlformats.org/officeDocument/2006/relationships/hyperlink" Target="https://url.sap/3vywdy"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24.xml"/><Relationship Id="rId5" Type="http://schemas.openxmlformats.org/officeDocument/2006/relationships/hyperlink" Target="https://www.linkedin.com/in/mat-klimas/" TargetMode="External"/><Relationship Id="rId4" Type="http://schemas.openxmlformats.org/officeDocument/2006/relationships/hyperlink" Target="mailto:mateusz.klimas@sap.com"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peaker"/>
          <p:cNvSpPr>
            <a:spLocks noGrp="1"/>
          </p:cNvSpPr>
          <p:nvPr>
            <p:ph type="subTitle" idx="1"/>
          </p:nvPr>
        </p:nvSpPr>
        <p:spPr>
          <a:xfrm>
            <a:off x="288000" y="4268503"/>
            <a:ext cx="8595171" cy="430887"/>
          </a:xfrm>
        </p:spPr>
        <p:txBody>
          <a:bodyPr/>
          <a:lstStyle/>
          <a:p>
            <a:r>
              <a:rPr lang="pl-PL" dirty="0"/>
              <a:t>Mateusz Klimas</a:t>
            </a:r>
            <a:r>
              <a:rPr lang="en-US" dirty="0"/>
              <a:t>, SAP</a:t>
            </a:r>
          </a:p>
          <a:p>
            <a:pPr lvl="0"/>
            <a:r>
              <a:rPr lang="pl-PL" dirty="0"/>
              <a:t>Kwiecień</a:t>
            </a:r>
            <a:r>
              <a:rPr lang="en-US" dirty="0"/>
              <a:t> </a:t>
            </a:r>
            <a:r>
              <a:rPr lang="pl-PL" dirty="0"/>
              <a:t>27</a:t>
            </a:r>
            <a:r>
              <a:rPr lang="en-US" dirty="0"/>
              <a:t>, 2021</a:t>
            </a:r>
          </a:p>
        </p:txBody>
      </p:sp>
      <p:sp>
        <p:nvSpPr>
          <p:cNvPr id="11" name="Title"/>
          <p:cNvSpPr>
            <a:spLocks noGrp="1"/>
          </p:cNvSpPr>
          <p:nvPr>
            <p:ph type="title"/>
          </p:nvPr>
        </p:nvSpPr>
        <p:spPr>
          <a:xfrm>
            <a:off x="283587" y="2706317"/>
            <a:ext cx="11628000" cy="997196"/>
          </a:xfrm>
        </p:spPr>
        <p:txBody>
          <a:bodyPr/>
          <a:lstStyle/>
          <a:p>
            <a:r>
              <a:rPr lang="pl-PL" dirty="0"/>
              <a:t>Spotkanie ML</a:t>
            </a:r>
            <a:br>
              <a:rPr lang="en-US" dirty="0"/>
            </a:br>
            <a:r>
              <a:rPr lang="pl-PL" dirty="0">
                <a:solidFill>
                  <a:schemeClr val="accent1"/>
                </a:solidFill>
              </a:rPr>
              <a:t>z Chmurą i CI/CD</a:t>
            </a:r>
            <a:endParaRPr lang="de-DE" dirty="0">
              <a:solidFill>
                <a:schemeClr val="accent1"/>
              </a:solidFill>
            </a:endParaRPr>
          </a:p>
        </p:txBody>
      </p:sp>
      <p:pic>
        <p:nvPicPr>
          <p:cNvPr id="5" name="Picture 4">
            <a:extLst>
              <a:ext uri="{FF2B5EF4-FFF2-40B4-BE49-F238E27FC236}">
                <a16:creationId xmlns:a16="http://schemas.microsoft.com/office/drawing/2014/main" id="{D5E239F7-4ED6-40D9-B471-85D45D3D73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9955" y="802194"/>
            <a:ext cx="6738491" cy="4476283"/>
          </a:xfrm>
          <a:prstGeom prst="rect">
            <a:avLst/>
          </a:prstGeom>
        </p:spPr>
      </p:pic>
    </p:spTree>
    <p:extLst>
      <p:ext uri="{BB962C8B-B14F-4D97-AF65-F5344CB8AC3E}">
        <p14:creationId xmlns:p14="http://schemas.microsoft.com/office/powerpoint/2010/main" val="3316874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vider"/>
          <p:cNvSpPr>
            <a:spLocks noGrp="1"/>
          </p:cNvSpPr>
          <p:nvPr>
            <p:ph type="ctrTitle"/>
          </p:nvPr>
        </p:nvSpPr>
        <p:spPr/>
        <p:txBody>
          <a:bodyPr/>
          <a:lstStyle/>
          <a:p>
            <a:r>
              <a:rPr lang="pl-PL" dirty="0"/>
              <a:t>Machine</a:t>
            </a:r>
            <a:r>
              <a:rPr lang="en-US" dirty="0"/>
              <a:t> </a:t>
            </a:r>
            <a:r>
              <a:rPr lang="pl-PL" dirty="0">
                <a:solidFill>
                  <a:schemeClr val="accent1"/>
                </a:solidFill>
              </a:rPr>
              <a:t>L</a:t>
            </a:r>
            <a:r>
              <a:rPr lang="en-US" dirty="0">
                <a:solidFill>
                  <a:schemeClr val="accent1"/>
                </a:solidFill>
              </a:rPr>
              <a:t>e</a:t>
            </a:r>
            <a:r>
              <a:rPr lang="pl-PL" dirty="0">
                <a:solidFill>
                  <a:schemeClr val="accent1"/>
                </a:solidFill>
              </a:rPr>
              <a:t>arning</a:t>
            </a:r>
            <a:endParaRPr lang="en-US" dirty="0">
              <a:solidFill>
                <a:schemeClr val="accent1"/>
              </a:solidFill>
            </a:endParaRPr>
          </a:p>
        </p:txBody>
      </p:sp>
    </p:spTree>
    <p:extLst>
      <p:ext uri="{BB962C8B-B14F-4D97-AF65-F5344CB8AC3E}">
        <p14:creationId xmlns:p14="http://schemas.microsoft.com/office/powerpoint/2010/main" val="799205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p:cNvSpPr>
            <a:spLocks noGrp="1"/>
          </p:cNvSpPr>
          <p:nvPr>
            <p:ph type="body" sz="quarter" idx="11"/>
          </p:nvPr>
        </p:nvSpPr>
        <p:spPr/>
        <p:txBody>
          <a:bodyPr/>
          <a:lstStyle/>
          <a:p>
            <a:pPr lvl="1"/>
            <a:r>
              <a:rPr lang="pl-PL" dirty="0"/>
              <a:t>Artificial Intelligence:</a:t>
            </a:r>
            <a:endParaRPr lang="en-US" dirty="0"/>
          </a:p>
          <a:p>
            <a:pPr lvl="2"/>
            <a:r>
              <a:rPr lang="pl-PL" dirty="0"/>
              <a:t>Smart Asystenci</a:t>
            </a:r>
          </a:p>
          <a:p>
            <a:pPr lvl="2"/>
            <a:r>
              <a:rPr lang="pl-PL" dirty="0"/>
              <a:t>Roboty produkcyjne</a:t>
            </a:r>
          </a:p>
          <a:p>
            <a:pPr lvl="1"/>
            <a:r>
              <a:rPr lang="pl-PL" dirty="0"/>
              <a:t>Machine Learning:</a:t>
            </a:r>
            <a:endParaRPr lang="en-US" dirty="0"/>
          </a:p>
          <a:p>
            <a:pPr lvl="2"/>
            <a:r>
              <a:rPr lang="pl-PL" dirty="0"/>
              <a:t>Algorytmy klasyfikacyjne, predykcyjne</a:t>
            </a:r>
          </a:p>
          <a:p>
            <a:pPr lvl="2"/>
            <a:r>
              <a:rPr lang="pl-PL" dirty="0"/>
              <a:t>Diagnozy medyczne</a:t>
            </a:r>
            <a:endParaRPr lang="en-US" dirty="0"/>
          </a:p>
          <a:p>
            <a:pPr lvl="1"/>
            <a:r>
              <a:rPr lang="pl-PL" dirty="0"/>
              <a:t>Deep Learning:</a:t>
            </a:r>
            <a:endParaRPr lang="en-US" dirty="0"/>
          </a:p>
          <a:p>
            <a:pPr lvl="2"/>
            <a:r>
              <a:rPr lang="pl-PL" dirty="0"/>
              <a:t>Sieci Neuronowe</a:t>
            </a:r>
          </a:p>
          <a:p>
            <a:pPr lvl="2"/>
            <a:r>
              <a:rPr lang="pl-PL" dirty="0"/>
              <a:t>Rozpoznawanie obrazów</a:t>
            </a:r>
          </a:p>
          <a:p>
            <a:pPr lvl="2"/>
            <a:r>
              <a:rPr lang="pl-PL" dirty="0"/>
              <a:t>Autonomiczne samochody</a:t>
            </a:r>
            <a:endParaRPr lang="en-US" dirty="0"/>
          </a:p>
          <a:p>
            <a:pPr marL="179387" lvl="2" indent="0">
              <a:buNone/>
            </a:pPr>
            <a:endParaRPr lang="en-US" dirty="0"/>
          </a:p>
        </p:txBody>
      </p:sp>
      <p:sp>
        <p:nvSpPr>
          <p:cNvPr id="2" name="Title"/>
          <p:cNvSpPr>
            <a:spLocks noGrp="1"/>
          </p:cNvSpPr>
          <p:nvPr>
            <p:ph type="title"/>
          </p:nvPr>
        </p:nvSpPr>
        <p:spPr>
          <a:xfrm>
            <a:off x="504001" y="504000"/>
            <a:ext cx="5112000" cy="738664"/>
          </a:xfrm>
        </p:spPr>
        <p:txBody>
          <a:bodyPr/>
          <a:lstStyle/>
          <a:p>
            <a:r>
              <a:rPr lang="pl-PL" dirty="0"/>
              <a:t>Machine Learning vs Artificial Inteligence vs Deep Learning</a:t>
            </a:r>
            <a:endParaRPr lang="en-US" dirty="0"/>
          </a:p>
        </p:txBody>
      </p:sp>
      <p:pic>
        <p:nvPicPr>
          <p:cNvPr id="1026" name="Picture 2" descr="The difference between Artificial Intelligence, Machine Learning and Deep  Learning – Data Catchup">
            <a:extLst>
              <a:ext uri="{FF2B5EF4-FFF2-40B4-BE49-F238E27FC236}">
                <a16:creationId xmlns:a16="http://schemas.microsoft.com/office/drawing/2014/main" id="{411BC5DA-2E0E-41BD-941B-E7910FDB69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7586" y="1852699"/>
            <a:ext cx="4905375" cy="44005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F37607E9-62C7-4138-804F-70EAD60D4D97}"/>
              </a:ext>
            </a:extLst>
          </p:cNvPr>
          <p:cNvPicPr>
            <a:picLocks noChangeAspect="1"/>
          </p:cNvPicPr>
          <p:nvPr/>
        </p:nvPicPr>
        <p:blipFill>
          <a:blip r:embed="rId3"/>
          <a:stretch>
            <a:fillRect/>
          </a:stretch>
        </p:blipFill>
        <p:spPr>
          <a:xfrm>
            <a:off x="10885444" y="1"/>
            <a:ext cx="1309731" cy="1072342"/>
          </a:xfrm>
          <a:prstGeom prst="rect">
            <a:avLst/>
          </a:prstGeom>
        </p:spPr>
      </p:pic>
    </p:spTree>
    <p:extLst>
      <p:ext uri="{BB962C8B-B14F-4D97-AF65-F5344CB8AC3E}">
        <p14:creationId xmlns:p14="http://schemas.microsoft.com/office/powerpoint/2010/main" val="3939826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p:cNvSpPr>
            <a:spLocks noGrp="1"/>
          </p:cNvSpPr>
          <p:nvPr>
            <p:ph type="body" sz="quarter" idx="11"/>
          </p:nvPr>
        </p:nvSpPr>
        <p:spPr/>
        <p:txBody>
          <a:bodyPr/>
          <a:lstStyle/>
          <a:p>
            <a:pPr lvl="0"/>
            <a:r>
              <a:rPr lang="pl-PL" dirty="0"/>
              <a:t>Dataset, czyli zestaw danych składa się w najczęściej z dwóch komponentów: wierszów i kolumn. Kluczową cechą zestawu danych jest to, że jest on zorganizowany w taki sposób, aby każdy wiersz zawierał jedną obserwację.</a:t>
            </a:r>
            <a:endParaRPr lang="en-US" dirty="0"/>
          </a:p>
        </p:txBody>
      </p:sp>
      <p:sp>
        <p:nvSpPr>
          <p:cNvPr id="2" name="Title"/>
          <p:cNvSpPr>
            <a:spLocks noGrp="1"/>
          </p:cNvSpPr>
          <p:nvPr>
            <p:ph type="title"/>
          </p:nvPr>
        </p:nvSpPr>
        <p:spPr/>
        <p:txBody>
          <a:bodyPr/>
          <a:lstStyle/>
          <a:p>
            <a:r>
              <a:rPr lang="pl-PL" dirty="0"/>
              <a:t>Czym jest dataset? </a:t>
            </a:r>
            <a:endParaRPr lang="en-US" dirty="0"/>
          </a:p>
        </p:txBody>
      </p:sp>
      <p:pic>
        <p:nvPicPr>
          <p:cNvPr id="5122" name="Picture 2" descr="What is/are data - Effective Practices">
            <a:extLst>
              <a:ext uri="{FF2B5EF4-FFF2-40B4-BE49-F238E27FC236}">
                <a16:creationId xmlns:a16="http://schemas.microsoft.com/office/drawing/2014/main" id="{91E81183-185F-450A-9445-9821C7DE77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5987" y="3429000"/>
            <a:ext cx="6995189" cy="29873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2187E5C-8666-43BD-A90F-AD07B1457085}"/>
              </a:ext>
            </a:extLst>
          </p:cNvPr>
          <p:cNvPicPr>
            <a:picLocks noChangeAspect="1"/>
          </p:cNvPicPr>
          <p:nvPr/>
        </p:nvPicPr>
        <p:blipFill>
          <a:blip r:embed="rId3"/>
          <a:stretch>
            <a:fillRect/>
          </a:stretch>
        </p:blipFill>
        <p:spPr>
          <a:xfrm>
            <a:off x="10885444" y="1"/>
            <a:ext cx="1309731" cy="1072342"/>
          </a:xfrm>
          <a:prstGeom prst="rect">
            <a:avLst/>
          </a:prstGeom>
        </p:spPr>
      </p:pic>
    </p:spTree>
    <p:extLst>
      <p:ext uri="{BB962C8B-B14F-4D97-AF65-F5344CB8AC3E}">
        <p14:creationId xmlns:p14="http://schemas.microsoft.com/office/powerpoint/2010/main" val="1964083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04000" y="504000"/>
            <a:ext cx="7876601" cy="369332"/>
          </a:xfrm>
        </p:spPr>
        <p:txBody>
          <a:bodyPr/>
          <a:lstStyle/>
          <a:p>
            <a:r>
              <a:rPr lang="pl-PL" dirty="0"/>
              <a:t>Supervised vs Unsupervised Learning</a:t>
            </a:r>
            <a:endParaRPr lang="en-US" dirty="0"/>
          </a:p>
        </p:txBody>
      </p:sp>
      <p:pic>
        <p:nvPicPr>
          <p:cNvPr id="3" name="Picture 2" descr="Supervised vs. Unsupervised Machine Learning | Seebo Blog">
            <a:extLst>
              <a:ext uri="{FF2B5EF4-FFF2-40B4-BE49-F238E27FC236}">
                <a16:creationId xmlns:a16="http://schemas.microsoft.com/office/drawing/2014/main" id="{975D4630-D643-4761-B505-9A0898CD0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1570" y="1331101"/>
            <a:ext cx="9712034" cy="50228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571C367-C62A-488D-8F9D-13430B698389}"/>
              </a:ext>
            </a:extLst>
          </p:cNvPr>
          <p:cNvPicPr>
            <a:picLocks noChangeAspect="1"/>
          </p:cNvPicPr>
          <p:nvPr/>
        </p:nvPicPr>
        <p:blipFill>
          <a:blip r:embed="rId3"/>
          <a:stretch>
            <a:fillRect/>
          </a:stretch>
        </p:blipFill>
        <p:spPr>
          <a:xfrm>
            <a:off x="10885444" y="1"/>
            <a:ext cx="1309731" cy="1072342"/>
          </a:xfrm>
          <a:prstGeom prst="rect">
            <a:avLst/>
          </a:prstGeom>
        </p:spPr>
      </p:pic>
    </p:spTree>
    <p:extLst>
      <p:ext uri="{BB962C8B-B14F-4D97-AF65-F5344CB8AC3E}">
        <p14:creationId xmlns:p14="http://schemas.microsoft.com/office/powerpoint/2010/main" val="269367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p:cNvSpPr>
            <a:spLocks noGrp="1"/>
          </p:cNvSpPr>
          <p:nvPr>
            <p:ph type="body" sz="quarter" idx="11"/>
          </p:nvPr>
        </p:nvSpPr>
        <p:spPr/>
        <p:txBody>
          <a:bodyPr/>
          <a:lstStyle/>
          <a:p>
            <a:pPr lvl="0"/>
            <a:r>
              <a:rPr lang="pl-PL" dirty="0"/>
              <a:t>W zadaniu klasyfikacyjnym dane wyjściowe algorytmu należą do jednej z różnych wstępnie wybranych kategorii. Model klasyfikacji próbuje przewidzieć wartość wyjściową, gdy ma kilka zmiennych wejściowych, umieszczając przykład we właściwej kategorii. Przykładem jest klasyfikowanie wiadomości e-mail jako „spam” lub „nie spam”.</a:t>
            </a:r>
            <a:endParaRPr lang="en-US" dirty="0"/>
          </a:p>
        </p:txBody>
      </p:sp>
      <p:sp>
        <p:nvSpPr>
          <p:cNvPr id="2" name="Title"/>
          <p:cNvSpPr>
            <a:spLocks noGrp="1"/>
          </p:cNvSpPr>
          <p:nvPr>
            <p:ph type="title"/>
          </p:nvPr>
        </p:nvSpPr>
        <p:spPr/>
        <p:txBody>
          <a:bodyPr/>
          <a:lstStyle/>
          <a:p>
            <a:r>
              <a:rPr lang="pl-PL" dirty="0"/>
              <a:t>Problem klasyfikacji</a:t>
            </a:r>
            <a:endParaRPr lang="en-US" dirty="0"/>
          </a:p>
        </p:txBody>
      </p:sp>
      <p:pic>
        <p:nvPicPr>
          <p:cNvPr id="1028" name="Picture 4" descr="Scatter Plot of Multi-Class Classification Dataset">
            <a:extLst>
              <a:ext uri="{FF2B5EF4-FFF2-40B4-BE49-F238E27FC236}">
                <a16:creationId xmlns:a16="http://schemas.microsoft.com/office/drawing/2014/main" id="{A77507B5-9ED2-4A51-A06E-30D5C07E04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9177" y="2502001"/>
            <a:ext cx="5111999" cy="38339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1392FC8-EE96-41FB-84C3-F629A6791983}"/>
              </a:ext>
            </a:extLst>
          </p:cNvPr>
          <p:cNvPicPr>
            <a:picLocks noChangeAspect="1"/>
          </p:cNvPicPr>
          <p:nvPr/>
        </p:nvPicPr>
        <p:blipFill>
          <a:blip r:embed="rId3"/>
          <a:stretch>
            <a:fillRect/>
          </a:stretch>
        </p:blipFill>
        <p:spPr>
          <a:xfrm>
            <a:off x="10885444" y="1"/>
            <a:ext cx="1309731" cy="1072342"/>
          </a:xfrm>
          <a:prstGeom prst="rect">
            <a:avLst/>
          </a:prstGeom>
        </p:spPr>
      </p:pic>
    </p:spTree>
    <p:extLst>
      <p:ext uri="{BB962C8B-B14F-4D97-AF65-F5344CB8AC3E}">
        <p14:creationId xmlns:p14="http://schemas.microsoft.com/office/powerpoint/2010/main" val="3570204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column 3"/>
          <p:cNvSpPr>
            <a:spLocks noGrp="1"/>
          </p:cNvSpPr>
          <p:nvPr>
            <p:ph type="body" sz="quarter" idx="13"/>
          </p:nvPr>
        </p:nvSpPr>
        <p:spPr>
          <a:xfrm>
            <a:off x="8542114" y="1619018"/>
            <a:ext cx="3564000" cy="4716000"/>
          </a:xfrm>
        </p:spPr>
        <p:txBody>
          <a:bodyPr/>
          <a:lstStyle/>
          <a:p>
            <a:pPr lvl="0"/>
            <a:r>
              <a:rPr lang="pl-PL" dirty="0"/>
              <a:t>Decision Tree</a:t>
            </a:r>
            <a:endParaRPr lang="en-US" dirty="0"/>
          </a:p>
        </p:txBody>
      </p:sp>
      <p:sp>
        <p:nvSpPr>
          <p:cNvPr id="4" name="Text Placeholder column 2"/>
          <p:cNvSpPr>
            <a:spLocks noGrp="1"/>
          </p:cNvSpPr>
          <p:nvPr>
            <p:ph type="body" sz="quarter" idx="12"/>
          </p:nvPr>
        </p:nvSpPr>
        <p:spPr>
          <a:xfrm>
            <a:off x="4296637" y="1619018"/>
            <a:ext cx="3564000" cy="4716000"/>
          </a:xfrm>
        </p:spPr>
        <p:txBody>
          <a:bodyPr/>
          <a:lstStyle/>
          <a:p>
            <a:pPr lvl="0"/>
            <a:r>
              <a:rPr lang="pl-PL" dirty="0"/>
              <a:t>K-Nearest Neighbours</a:t>
            </a:r>
            <a:endParaRPr lang="en-US" dirty="0"/>
          </a:p>
        </p:txBody>
      </p:sp>
      <p:sp>
        <p:nvSpPr>
          <p:cNvPr id="3" name="Text Placeholder column 1"/>
          <p:cNvSpPr>
            <a:spLocks noGrp="1"/>
          </p:cNvSpPr>
          <p:nvPr>
            <p:ph type="body" sz="quarter" idx="10"/>
          </p:nvPr>
        </p:nvSpPr>
        <p:spPr/>
        <p:txBody>
          <a:bodyPr/>
          <a:lstStyle/>
          <a:p>
            <a:pPr lvl="0"/>
            <a:r>
              <a:rPr lang="pl-PL" dirty="0"/>
              <a:t>Regresja Logistyczna</a:t>
            </a:r>
            <a:endParaRPr lang="en-US" dirty="0"/>
          </a:p>
        </p:txBody>
      </p:sp>
      <p:sp>
        <p:nvSpPr>
          <p:cNvPr id="2" name="Title"/>
          <p:cNvSpPr>
            <a:spLocks noGrp="1"/>
          </p:cNvSpPr>
          <p:nvPr>
            <p:ph type="title"/>
          </p:nvPr>
        </p:nvSpPr>
        <p:spPr/>
        <p:txBody>
          <a:bodyPr/>
          <a:lstStyle/>
          <a:p>
            <a:r>
              <a:rPr lang="pl-PL" dirty="0"/>
              <a:t>Algorytmy klasyfikacyjne</a:t>
            </a:r>
            <a:endParaRPr lang="en-US" dirty="0"/>
          </a:p>
        </p:txBody>
      </p:sp>
      <p:pic>
        <p:nvPicPr>
          <p:cNvPr id="4098" name="Picture 2" descr="GitHub - artifabrian/dynamic-knn-gpu: Dynamic k-Nearest Neighbours using  TensorFlow with GPU support!">
            <a:extLst>
              <a:ext uri="{FF2B5EF4-FFF2-40B4-BE49-F238E27FC236}">
                <a16:creationId xmlns:a16="http://schemas.microsoft.com/office/drawing/2014/main" id="{445DCF44-D402-4C98-9B9C-DF80C2A523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6637" y="2197341"/>
            <a:ext cx="3705981" cy="322940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Understanding Logistic Regression!!! | LaptrinhX">
            <a:extLst>
              <a:ext uri="{FF2B5EF4-FFF2-40B4-BE49-F238E27FC236}">
                <a16:creationId xmlns:a16="http://schemas.microsoft.com/office/drawing/2014/main" id="{9699CC85-4A5A-4271-810D-1BD46E3021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000" y="2197341"/>
            <a:ext cx="3264372" cy="179276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F13A50F-0DF7-45BA-96BC-1B79BC0687D1}"/>
              </a:ext>
            </a:extLst>
          </p:cNvPr>
          <p:cNvPicPr>
            <a:picLocks noChangeAspect="1"/>
          </p:cNvPicPr>
          <p:nvPr/>
        </p:nvPicPr>
        <p:blipFill>
          <a:blip r:embed="rId4"/>
          <a:stretch>
            <a:fillRect/>
          </a:stretch>
        </p:blipFill>
        <p:spPr>
          <a:xfrm>
            <a:off x="10885444" y="1"/>
            <a:ext cx="1309731" cy="1072342"/>
          </a:xfrm>
          <a:prstGeom prst="rect">
            <a:avLst/>
          </a:prstGeom>
        </p:spPr>
      </p:pic>
      <p:pic>
        <p:nvPicPr>
          <p:cNvPr id="7" name="Picture 6">
            <a:extLst>
              <a:ext uri="{FF2B5EF4-FFF2-40B4-BE49-F238E27FC236}">
                <a16:creationId xmlns:a16="http://schemas.microsoft.com/office/drawing/2014/main" id="{FD6FB2E0-AF3D-44FA-BED3-CF0A056A8873}"/>
              </a:ext>
            </a:extLst>
          </p:cNvPr>
          <p:cNvPicPr>
            <a:picLocks noChangeAspect="1"/>
          </p:cNvPicPr>
          <p:nvPr/>
        </p:nvPicPr>
        <p:blipFill>
          <a:blip r:embed="rId5"/>
          <a:stretch>
            <a:fillRect/>
          </a:stretch>
        </p:blipFill>
        <p:spPr>
          <a:xfrm>
            <a:off x="8542114" y="2197341"/>
            <a:ext cx="3326335" cy="2601162"/>
          </a:xfrm>
          <a:prstGeom prst="rect">
            <a:avLst/>
          </a:prstGeom>
        </p:spPr>
      </p:pic>
    </p:spTree>
    <p:extLst>
      <p:ext uri="{BB962C8B-B14F-4D97-AF65-F5344CB8AC3E}">
        <p14:creationId xmlns:p14="http://schemas.microsoft.com/office/powerpoint/2010/main" val="3281691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p:cNvSpPr>
            <a:spLocks noGrp="1"/>
          </p:cNvSpPr>
          <p:nvPr>
            <p:ph type="body" sz="quarter" idx="11"/>
          </p:nvPr>
        </p:nvSpPr>
        <p:spPr>
          <a:xfrm>
            <a:off x="503999" y="1620000"/>
            <a:ext cx="4806232" cy="4716000"/>
          </a:xfrm>
        </p:spPr>
        <p:txBody>
          <a:bodyPr/>
          <a:lstStyle/>
          <a:p>
            <a:pPr lvl="0"/>
            <a:r>
              <a:rPr lang="pl-PL" dirty="0"/>
              <a:t>Celem regresji liniowej jest znalezienie linii, do której odległość od wszystkich punktów jest najmniejsza.</a:t>
            </a:r>
          </a:p>
          <a:p>
            <a:pPr lvl="0"/>
            <a:r>
              <a:rPr lang="pl-PL" dirty="0"/>
              <a:t>Regresja logistyczna mierzy związek między zmienną zależną, a co najmniej jedną zmienną niezależną, szacując prawdopodobieństwa za pomocą funkcji logistycznej.</a:t>
            </a:r>
          </a:p>
          <a:p>
            <a:pPr lvl="0"/>
            <a:r>
              <a:rPr lang="pl-PL" dirty="0"/>
              <a:t>Wynikiem regresji liniowej jest liczba (integer lub float) natomiast regresji logistycznej wartość z przedziału [0;1].</a:t>
            </a:r>
          </a:p>
        </p:txBody>
      </p:sp>
      <p:sp>
        <p:nvSpPr>
          <p:cNvPr id="2" name="Title"/>
          <p:cNvSpPr>
            <a:spLocks noGrp="1"/>
          </p:cNvSpPr>
          <p:nvPr>
            <p:ph type="title"/>
          </p:nvPr>
        </p:nvSpPr>
        <p:spPr/>
        <p:txBody>
          <a:bodyPr/>
          <a:lstStyle/>
          <a:p>
            <a:r>
              <a:rPr lang="pl-PL" dirty="0"/>
              <a:t>Logistic Regression</a:t>
            </a:r>
            <a:endParaRPr lang="en-US" dirty="0"/>
          </a:p>
        </p:txBody>
      </p:sp>
      <p:pic>
        <p:nvPicPr>
          <p:cNvPr id="5" name="Picture 4">
            <a:extLst>
              <a:ext uri="{FF2B5EF4-FFF2-40B4-BE49-F238E27FC236}">
                <a16:creationId xmlns:a16="http://schemas.microsoft.com/office/drawing/2014/main" id="{5AE50B62-8D70-4E86-96CF-C5C29A7E3545}"/>
              </a:ext>
            </a:extLst>
          </p:cNvPr>
          <p:cNvPicPr>
            <a:picLocks noChangeAspect="1"/>
          </p:cNvPicPr>
          <p:nvPr/>
        </p:nvPicPr>
        <p:blipFill>
          <a:blip r:embed="rId2"/>
          <a:stretch>
            <a:fillRect/>
          </a:stretch>
        </p:blipFill>
        <p:spPr>
          <a:xfrm>
            <a:off x="10885444" y="1"/>
            <a:ext cx="1309731" cy="1072342"/>
          </a:xfrm>
          <a:prstGeom prst="rect">
            <a:avLst/>
          </a:prstGeom>
        </p:spPr>
      </p:pic>
      <p:pic>
        <p:nvPicPr>
          <p:cNvPr id="2050" name="Picture 2" descr="Logistic Regression with Python. Logistic regression was once the most… |  by ODSC - Open Data Science | Medium">
            <a:extLst>
              <a:ext uri="{FF2B5EF4-FFF2-40B4-BE49-F238E27FC236}">
                <a16:creationId xmlns:a16="http://schemas.microsoft.com/office/drawing/2014/main" id="{86170E4E-49C0-4C62-AF12-D3EAE25A31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2609" y="688667"/>
            <a:ext cx="4629777" cy="217020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A45E72D-F1A6-40AC-A0D4-F9D142B6E3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2609" y="3193149"/>
            <a:ext cx="4629777" cy="3091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33345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t works but.. | Cutting Food With a Sword | Know Your Meme">
            <a:extLst>
              <a:ext uri="{FF2B5EF4-FFF2-40B4-BE49-F238E27FC236}">
                <a16:creationId xmlns:a16="http://schemas.microsoft.com/office/drawing/2014/main" id="{8B6AB3DA-FAFA-4ADC-ACAA-9A4F52F743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8637" y="533400"/>
            <a:ext cx="6057900" cy="5791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1FF820E-8279-4EA7-8E6A-653BEC2A651C}"/>
              </a:ext>
            </a:extLst>
          </p:cNvPr>
          <p:cNvPicPr>
            <a:picLocks noChangeAspect="1"/>
          </p:cNvPicPr>
          <p:nvPr/>
        </p:nvPicPr>
        <p:blipFill>
          <a:blip r:embed="rId3"/>
          <a:stretch>
            <a:fillRect/>
          </a:stretch>
        </p:blipFill>
        <p:spPr>
          <a:xfrm>
            <a:off x="10885444" y="1"/>
            <a:ext cx="1309731" cy="1072342"/>
          </a:xfrm>
          <a:prstGeom prst="rect">
            <a:avLst/>
          </a:prstGeom>
        </p:spPr>
      </p:pic>
    </p:spTree>
    <p:extLst>
      <p:ext uri="{BB962C8B-B14F-4D97-AF65-F5344CB8AC3E}">
        <p14:creationId xmlns:p14="http://schemas.microsoft.com/office/powerpoint/2010/main" val="423217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p:cNvSpPr>
            <a:spLocks noGrp="1"/>
          </p:cNvSpPr>
          <p:nvPr>
            <p:ph type="body" sz="quarter" idx="11"/>
          </p:nvPr>
        </p:nvSpPr>
        <p:spPr>
          <a:xfrm>
            <a:off x="411721" y="1620000"/>
            <a:ext cx="2960654" cy="4716000"/>
          </a:xfrm>
        </p:spPr>
        <p:txBody>
          <a:bodyPr/>
          <a:lstStyle/>
          <a:p>
            <a:pPr lvl="0"/>
            <a:r>
              <a:rPr lang="pl-PL" dirty="0"/>
              <a:t>Deep learning jest uniwersalny i nadaje się do bardziej skomplikowanych danych:</a:t>
            </a:r>
            <a:endParaRPr lang="en-US" dirty="0"/>
          </a:p>
          <a:p>
            <a:pPr lvl="1"/>
            <a:r>
              <a:rPr lang="pl-PL" dirty="0"/>
              <a:t>Generowanie obrazów</a:t>
            </a:r>
          </a:p>
          <a:p>
            <a:pPr lvl="1"/>
            <a:r>
              <a:rPr lang="pl-PL" dirty="0"/>
              <a:t>Generowanie muzyki</a:t>
            </a:r>
          </a:p>
          <a:p>
            <a:pPr lvl="1"/>
            <a:r>
              <a:rPr lang="pl-PL" dirty="0"/>
              <a:t>Klasyfikacja</a:t>
            </a:r>
          </a:p>
          <a:p>
            <a:pPr lvl="1"/>
            <a:r>
              <a:rPr lang="pl-PL" dirty="0"/>
              <a:t>I wiele innych</a:t>
            </a:r>
            <a:endParaRPr lang="en-US" dirty="0"/>
          </a:p>
          <a:p>
            <a:endParaRPr lang="en-US" dirty="0"/>
          </a:p>
        </p:txBody>
      </p:sp>
      <p:sp>
        <p:nvSpPr>
          <p:cNvPr id="2" name="Title"/>
          <p:cNvSpPr>
            <a:spLocks noGrp="1"/>
          </p:cNvSpPr>
          <p:nvPr>
            <p:ph type="title"/>
          </p:nvPr>
        </p:nvSpPr>
        <p:spPr/>
        <p:txBody>
          <a:bodyPr/>
          <a:lstStyle/>
          <a:p>
            <a:r>
              <a:rPr lang="pl-PL" dirty="0"/>
              <a:t>Deep Learning</a:t>
            </a:r>
            <a:endParaRPr lang="en-US" dirty="0"/>
          </a:p>
        </p:txBody>
      </p:sp>
      <p:pic>
        <p:nvPicPr>
          <p:cNvPr id="7" name="Picture 6">
            <a:extLst>
              <a:ext uri="{FF2B5EF4-FFF2-40B4-BE49-F238E27FC236}">
                <a16:creationId xmlns:a16="http://schemas.microsoft.com/office/drawing/2014/main" id="{E07921F7-40DA-4356-BD2A-2526F05A6E97}"/>
              </a:ext>
            </a:extLst>
          </p:cNvPr>
          <p:cNvPicPr>
            <a:picLocks noChangeAspect="1"/>
          </p:cNvPicPr>
          <p:nvPr/>
        </p:nvPicPr>
        <p:blipFill>
          <a:blip r:embed="rId2"/>
          <a:stretch>
            <a:fillRect/>
          </a:stretch>
        </p:blipFill>
        <p:spPr>
          <a:xfrm>
            <a:off x="10885444" y="1"/>
            <a:ext cx="1309731" cy="1072342"/>
          </a:xfrm>
          <a:prstGeom prst="rect">
            <a:avLst/>
          </a:prstGeom>
        </p:spPr>
      </p:pic>
      <p:pic>
        <p:nvPicPr>
          <p:cNvPr id="1026" name="Picture 2" descr="News Feature: What are the limits of deep learning? | PNAS">
            <a:extLst>
              <a:ext uri="{FF2B5EF4-FFF2-40B4-BE49-F238E27FC236}">
                <a16:creationId xmlns:a16="http://schemas.microsoft.com/office/drawing/2014/main" id="{378734FB-92FA-41F6-8AD2-F38B39078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9910" y="1620000"/>
            <a:ext cx="8314006" cy="4520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820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vider"/>
          <p:cNvSpPr>
            <a:spLocks noGrp="1"/>
          </p:cNvSpPr>
          <p:nvPr>
            <p:ph type="ctrTitle"/>
          </p:nvPr>
        </p:nvSpPr>
        <p:spPr/>
        <p:txBody>
          <a:bodyPr/>
          <a:lstStyle/>
          <a:p>
            <a:r>
              <a:rPr lang="pl-PL" dirty="0"/>
              <a:t>Component </a:t>
            </a:r>
            <a:r>
              <a:rPr lang="pl-PL" dirty="0">
                <a:solidFill>
                  <a:schemeClr val="accent1"/>
                </a:solidFill>
              </a:rPr>
              <a:t>Suggester</a:t>
            </a:r>
            <a:endParaRPr lang="en-US" dirty="0">
              <a:solidFill>
                <a:schemeClr val="accent1"/>
              </a:solidFill>
            </a:endParaRPr>
          </a:p>
        </p:txBody>
      </p:sp>
    </p:spTree>
    <p:extLst>
      <p:ext uri="{BB962C8B-B14F-4D97-AF65-F5344CB8AC3E}">
        <p14:creationId xmlns:p14="http://schemas.microsoft.com/office/powerpoint/2010/main" val="3329011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p:txBody>
          <a:bodyPr>
            <a:normAutofit fontScale="85000" lnSpcReduction="20000"/>
          </a:bodyPr>
          <a:lstStyle/>
          <a:p>
            <a:r>
              <a:rPr lang="pl-PL" dirty="0"/>
              <a:t>Support</a:t>
            </a:r>
            <a:endParaRPr lang="en-US" dirty="0"/>
          </a:p>
          <a:p>
            <a:pPr lvl="1"/>
            <a:r>
              <a:rPr lang="pl-PL" dirty="0"/>
              <a:t>Czyli czym tak naprawdę się zajmujemy i po co nam kategoryzacja</a:t>
            </a:r>
            <a:endParaRPr lang="en-US" dirty="0"/>
          </a:p>
          <a:p>
            <a:r>
              <a:rPr lang="pl-PL" dirty="0"/>
              <a:t>Machine Learning</a:t>
            </a:r>
            <a:endParaRPr lang="en-US" dirty="0"/>
          </a:p>
          <a:p>
            <a:pPr lvl="1"/>
            <a:r>
              <a:rPr lang="pl-PL" dirty="0"/>
              <a:t>Czym jest ML, jakie są jego rodzaje i gdzie można go zastosować</a:t>
            </a:r>
            <a:endParaRPr lang="en-US" dirty="0"/>
          </a:p>
          <a:p>
            <a:r>
              <a:rPr lang="pl-PL" dirty="0"/>
              <a:t>Implementacja projektu</a:t>
            </a:r>
            <a:endParaRPr lang="en-US" dirty="0"/>
          </a:p>
          <a:p>
            <a:pPr lvl="1"/>
            <a:r>
              <a:rPr lang="pl-PL" dirty="0"/>
              <a:t>Bliższy rzut oka na wykorzystane technologie oraz jak powstał projekt</a:t>
            </a:r>
            <a:endParaRPr lang="en-US" dirty="0"/>
          </a:p>
          <a:p>
            <a:r>
              <a:rPr lang="pl-PL" dirty="0"/>
              <a:t>Wielki crossover</a:t>
            </a:r>
            <a:endParaRPr lang="en-US" dirty="0"/>
          </a:p>
          <a:p>
            <a:pPr lvl="1"/>
            <a:r>
              <a:rPr lang="pl-PL" dirty="0"/>
              <a:t>Czyli jak chmura oraz CI/CD pomogły w projekcie</a:t>
            </a:r>
          </a:p>
          <a:p>
            <a:r>
              <a:rPr lang="pl-PL" dirty="0"/>
              <a:t>Demo</a:t>
            </a:r>
            <a:endParaRPr lang="en-US" dirty="0"/>
          </a:p>
          <a:p>
            <a:pPr lvl="1"/>
            <a:r>
              <a:rPr lang="pl-PL" dirty="0"/>
              <a:t>Prezentacja projektu – czyli jak każdy może stworzyć swój model</a:t>
            </a:r>
          </a:p>
          <a:p>
            <a:pPr lvl="1"/>
            <a:r>
              <a:rPr lang="pl-PL" dirty="0"/>
              <a:t>Stworzymy aplikacje rozpoznającą czy wiadomość jest spamem z wykorzystaniem CI/CD</a:t>
            </a:r>
          </a:p>
          <a:p>
            <a:r>
              <a:rPr lang="pl-PL" dirty="0"/>
              <a:t>Kahoot Quiz oraz Q&amp;A</a:t>
            </a:r>
          </a:p>
          <a:p>
            <a:pPr marL="0" lvl="1" indent="0">
              <a:buNone/>
            </a:pPr>
            <a:endParaRPr lang="en-US" dirty="0"/>
          </a:p>
        </p:txBody>
      </p:sp>
      <p:sp>
        <p:nvSpPr>
          <p:cNvPr id="2" name="Agenda"/>
          <p:cNvSpPr>
            <a:spLocks noGrp="1"/>
          </p:cNvSpPr>
          <p:nvPr>
            <p:ph type="title"/>
          </p:nvPr>
        </p:nvSpPr>
        <p:spPr/>
        <p:txBody>
          <a:bodyPr/>
          <a:lstStyle/>
          <a:p>
            <a:r>
              <a:rPr lang="en-US" dirty="0"/>
              <a:t>Agenda</a:t>
            </a:r>
          </a:p>
        </p:txBody>
      </p:sp>
      <p:pic>
        <p:nvPicPr>
          <p:cNvPr id="4" name="Picture 3">
            <a:extLst>
              <a:ext uri="{FF2B5EF4-FFF2-40B4-BE49-F238E27FC236}">
                <a16:creationId xmlns:a16="http://schemas.microsoft.com/office/drawing/2014/main" id="{64B6A801-BDD5-47B5-8BD1-E9F397D46ADC}"/>
              </a:ext>
            </a:extLst>
          </p:cNvPr>
          <p:cNvPicPr>
            <a:picLocks noChangeAspect="1"/>
          </p:cNvPicPr>
          <p:nvPr/>
        </p:nvPicPr>
        <p:blipFill>
          <a:blip r:embed="rId3"/>
          <a:stretch>
            <a:fillRect/>
          </a:stretch>
        </p:blipFill>
        <p:spPr>
          <a:xfrm>
            <a:off x="10885444" y="1"/>
            <a:ext cx="1309731" cy="107234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p:cNvSpPr>
            <a:spLocks noGrp="1"/>
          </p:cNvSpPr>
          <p:nvPr>
            <p:ph type="body" sz="quarter" idx="11"/>
          </p:nvPr>
        </p:nvSpPr>
        <p:spPr/>
        <p:txBody>
          <a:bodyPr/>
          <a:lstStyle/>
          <a:p>
            <a:pPr lvl="0"/>
            <a:r>
              <a:rPr lang="pl-PL" dirty="0"/>
              <a:t>Czyli w skrócie, dowód na to, że cały projekt ma sens.</a:t>
            </a:r>
          </a:p>
          <a:p>
            <a:pPr lvl="0"/>
            <a:r>
              <a:rPr lang="pl-PL" dirty="0"/>
              <a:t>Pierwszy prototyp składał się z:</a:t>
            </a:r>
            <a:endParaRPr lang="en-US" dirty="0"/>
          </a:p>
          <a:p>
            <a:pPr lvl="1"/>
            <a:r>
              <a:rPr lang="pl-PL" dirty="0"/>
              <a:t>Bardzo prostego programu wykonywanego z wiersza poleceń</a:t>
            </a:r>
          </a:p>
          <a:p>
            <a:pPr lvl="1"/>
            <a:r>
              <a:rPr lang="pl-PL" dirty="0"/>
              <a:t>Datasetu złożonego z ~200 rekordów zawierających tytuł problemu oraz etykietę</a:t>
            </a:r>
          </a:p>
          <a:p>
            <a:pPr lvl="1"/>
            <a:r>
              <a:rPr lang="pl-PL" dirty="0"/>
              <a:t>Modelu rozpoznającego ~8 klas</a:t>
            </a:r>
          </a:p>
        </p:txBody>
      </p:sp>
      <p:sp>
        <p:nvSpPr>
          <p:cNvPr id="2" name="Title"/>
          <p:cNvSpPr>
            <a:spLocks noGrp="1"/>
          </p:cNvSpPr>
          <p:nvPr>
            <p:ph type="title"/>
          </p:nvPr>
        </p:nvSpPr>
        <p:spPr/>
        <p:txBody>
          <a:bodyPr/>
          <a:lstStyle/>
          <a:p>
            <a:r>
              <a:rPr lang="pl-PL" dirty="0"/>
              <a:t>Proof of concept </a:t>
            </a:r>
            <a:endParaRPr lang="en-US" dirty="0"/>
          </a:p>
        </p:txBody>
      </p:sp>
      <p:pic>
        <p:nvPicPr>
          <p:cNvPr id="5" name="Picture 4">
            <a:extLst>
              <a:ext uri="{FF2B5EF4-FFF2-40B4-BE49-F238E27FC236}">
                <a16:creationId xmlns:a16="http://schemas.microsoft.com/office/drawing/2014/main" id="{FA18BEA6-2386-4C5B-A797-60E8E42F5BBA}"/>
              </a:ext>
            </a:extLst>
          </p:cNvPr>
          <p:cNvPicPr>
            <a:picLocks noChangeAspect="1"/>
          </p:cNvPicPr>
          <p:nvPr/>
        </p:nvPicPr>
        <p:blipFill>
          <a:blip r:embed="rId2"/>
          <a:stretch>
            <a:fillRect/>
          </a:stretch>
        </p:blipFill>
        <p:spPr>
          <a:xfrm>
            <a:off x="10885444" y="1"/>
            <a:ext cx="1309731" cy="1072342"/>
          </a:xfrm>
          <a:prstGeom prst="rect">
            <a:avLst/>
          </a:prstGeom>
        </p:spPr>
      </p:pic>
    </p:spTree>
    <p:extLst>
      <p:ext uri="{BB962C8B-B14F-4D97-AF65-F5344CB8AC3E}">
        <p14:creationId xmlns:p14="http://schemas.microsoft.com/office/powerpoint/2010/main" val="15643444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p:cNvSpPr>
            <a:spLocks noGrp="1"/>
          </p:cNvSpPr>
          <p:nvPr>
            <p:ph type="body" sz="quarter" idx="11"/>
          </p:nvPr>
        </p:nvSpPr>
        <p:spPr/>
        <p:txBody>
          <a:bodyPr/>
          <a:lstStyle/>
          <a:p>
            <a:pPr lvl="0"/>
            <a:r>
              <a:rPr lang="pl-PL" dirty="0"/>
              <a:t>Próba stworzenia datasetu</a:t>
            </a:r>
            <a:endParaRPr lang="en-US" dirty="0"/>
          </a:p>
          <a:p>
            <a:pPr lvl="1"/>
            <a:r>
              <a:rPr lang="pl-PL" dirty="0"/>
              <a:t>Przejrzenie danych jakie mamy</a:t>
            </a:r>
          </a:p>
          <a:p>
            <a:pPr lvl="1"/>
            <a:r>
              <a:rPr lang="pl-PL" dirty="0"/>
              <a:t>Zaangażowanie zespołu, by pomógł kategoryzować case’y</a:t>
            </a:r>
          </a:p>
          <a:p>
            <a:pPr lvl="1"/>
            <a:endParaRPr lang="pl-PL" dirty="0"/>
          </a:p>
          <a:p>
            <a:pPr lvl="0"/>
            <a:r>
              <a:rPr lang="pl-PL" dirty="0"/>
              <a:t>Efekt?</a:t>
            </a:r>
            <a:endParaRPr lang="en-US" dirty="0"/>
          </a:p>
          <a:p>
            <a:pPr lvl="1"/>
            <a:r>
              <a:rPr lang="pl-PL" dirty="0"/>
              <a:t>Około 200 rekordów po 2tygodniach</a:t>
            </a:r>
          </a:p>
          <a:p>
            <a:pPr lvl="1"/>
            <a:endParaRPr lang="pl-PL" dirty="0"/>
          </a:p>
          <a:p>
            <a:pPr lvl="0"/>
            <a:r>
              <a:rPr lang="pl-PL" dirty="0"/>
              <a:t>Problem z danymi</a:t>
            </a:r>
            <a:endParaRPr lang="en-US" dirty="0"/>
          </a:p>
          <a:p>
            <a:pPr lvl="1"/>
            <a:r>
              <a:rPr lang="pl-PL" dirty="0"/>
              <a:t>Ogromny „szum informacyjny” </a:t>
            </a:r>
          </a:p>
          <a:p>
            <a:pPr marL="0" lvl="1" indent="0">
              <a:buNone/>
            </a:pPr>
            <a:endParaRPr lang="en-US" dirty="0"/>
          </a:p>
        </p:txBody>
      </p:sp>
      <p:sp>
        <p:nvSpPr>
          <p:cNvPr id="2" name="Title"/>
          <p:cNvSpPr>
            <a:spLocks noGrp="1"/>
          </p:cNvSpPr>
          <p:nvPr>
            <p:ph type="title"/>
          </p:nvPr>
        </p:nvSpPr>
        <p:spPr/>
        <p:txBody>
          <a:bodyPr/>
          <a:lstStyle/>
          <a:p>
            <a:r>
              <a:rPr lang="pl-PL" dirty="0"/>
              <a:t>Ale jak to nie mamy datasetu? </a:t>
            </a:r>
            <a:endParaRPr lang="en-US" dirty="0"/>
          </a:p>
        </p:txBody>
      </p:sp>
      <p:pic>
        <p:nvPicPr>
          <p:cNvPr id="5" name="Picture 4">
            <a:extLst>
              <a:ext uri="{FF2B5EF4-FFF2-40B4-BE49-F238E27FC236}">
                <a16:creationId xmlns:a16="http://schemas.microsoft.com/office/drawing/2014/main" id="{5CAE5DDF-4635-4AC2-8FFA-37BCEF0932C7}"/>
              </a:ext>
            </a:extLst>
          </p:cNvPr>
          <p:cNvPicPr>
            <a:picLocks noChangeAspect="1"/>
          </p:cNvPicPr>
          <p:nvPr/>
        </p:nvPicPr>
        <p:blipFill>
          <a:blip r:embed="rId2"/>
          <a:stretch>
            <a:fillRect/>
          </a:stretch>
        </p:blipFill>
        <p:spPr>
          <a:xfrm>
            <a:off x="10885444" y="1"/>
            <a:ext cx="1309731" cy="1072342"/>
          </a:xfrm>
          <a:prstGeom prst="rect">
            <a:avLst/>
          </a:prstGeom>
        </p:spPr>
      </p:pic>
      <p:pic>
        <p:nvPicPr>
          <p:cNvPr id="6" name="Picture 5">
            <a:extLst>
              <a:ext uri="{FF2B5EF4-FFF2-40B4-BE49-F238E27FC236}">
                <a16:creationId xmlns:a16="http://schemas.microsoft.com/office/drawing/2014/main" id="{27EE597A-E520-4B61-B54B-D11ABAC8897C}"/>
              </a:ext>
            </a:extLst>
          </p:cNvPr>
          <p:cNvPicPr>
            <a:picLocks noChangeAspect="1"/>
          </p:cNvPicPr>
          <p:nvPr/>
        </p:nvPicPr>
        <p:blipFill>
          <a:blip r:embed="rId3"/>
          <a:stretch>
            <a:fillRect/>
          </a:stretch>
        </p:blipFill>
        <p:spPr>
          <a:xfrm>
            <a:off x="6195776" y="1428642"/>
            <a:ext cx="4744112" cy="4601217"/>
          </a:xfrm>
          <a:prstGeom prst="rect">
            <a:avLst/>
          </a:prstGeom>
        </p:spPr>
      </p:pic>
    </p:spTree>
    <p:extLst>
      <p:ext uri="{BB962C8B-B14F-4D97-AF65-F5344CB8AC3E}">
        <p14:creationId xmlns:p14="http://schemas.microsoft.com/office/powerpoint/2010/main" val="3265263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p:cNvSpPr>
            <a:spLocks noGrp="1"/>
          </p:cNvSpPr>
          <p:nvPr>
            <p:ph type="body" sz="quarter" idx="11"/>
          </p:nvPr>
        </p:nvSpPr>
        <p:spPr>
          <a:xfrm>
            <a:off x="590544" y="319707"/>
            <a:ext cx="11014085" cy="4716000"/>
          </a:xfrm>
        </p:spPr>
        <p:txBody>
          <a:bodyPr>
            <a:noAutofit/>
          </a:bodyPr>
          <a:lstStyle/>
          <a:p>
            <a:pPr lvl="0"/>
            <a:r>
              <a:rPr lang="pl-PL" sz="800" dirty="0"/>
              <a:t>Product Area selected: SAP Commerce Cloud</a:t>
            </a:r>
            <a:br>
              <a:rPr lang="pl-PL" sz="800" dirty="0"/>
            </a:br>
            <a:r>
              <a:rPr lang="pl-PL" sz="800" dirty="0"/>
              <a:t>Product Function selected: SAP Commerce Cloud &gt; SAP Commerce Cloud</a:t>
            </a:r>
            <a:br>
              <a:rPr lang="pl-PL" sz="800" dirty="0"/>
            </a:br>
            <a:r>
              <a:rPr lang="pl-PL" sz="800" dirty="0"/>
              <a:t>Component selected (Manual Selection): CEC-HCS</a:t>
            </a:r>
            <a:br>
              <a:rPr lang="pl-PL" sz="800" dirty="0"/>
            </a:br>
            <a:br>
              <a:rPr lang="pl-PL" sz="800" dirty="0"/>
            </a:br>
            <a:r>
              <a:rPr lang="pl-PL" sz="800" dirty="0"/>
              <a:t>--- Description ---</a:t>
            </a:r>
            <a:br>
              <a:rPr lang="pl-PL" sz="800" dirty="0"/>
            </a:br>
            <a:r>
              <a:rPr lang="pl-PL" sz="800" dirty="0"/>
              <a:t>Hi!</a:t>
            </a:r>
            <a:br>
              <a:rPr lang="pl-PL" sz="800" dirty="0"/>
            </a:br>
            <a:br>
              <a:rPr lang="pl-PL" sz="800" dirty="0"/>
            </a:br>
            <a:r>
              <a:rPr lang="pl-PL" sz="800" dirty="0"/>
              <a:t>We can no longer synchronize our catalogs. For some reason, it gets stuck and we cannot do anything to abort and restart it.</a:t>
            </a:r>
            <a:br>
              <a:rPr lang="pl-PL" sz="800" dirty="0"/>
            </a:br>
            <a:br>
              <a:rPr lang="pl-PL" sz="800" dirty="0"/>
            </a:br>
            <a:r>
              <a:rPr lang="pl-PL" sz="800" dirty="0"/>
              <a:t>The relevant threads are:</a:t>
            </a:r>
            <a:br>
              <a:rPr lang="pl-PL" sz="800" dirty="0"/>
            </a:br>
            <a:br>
              <a:rPr lang="pl-PL" sz="800" dirty="0"/>
            </a:br>
            <a:r>
              <a:rPr lang="pl-PL" sz="800" dirty="0"/>
              <a:t>"Thread-217" prio=5 tid=0x582 nid=0x246 RUNNABLE (JNI Native Code) - stats: cpu=52 blk=0 wait=7 java.lang.Thread.State: RUNNABLE at java.base@11.0.7/java.net.SocketInputStream.socketRead0(Native Method) at java.base@11.0.7/java.net.SocketInputStream.socketRead(SocketInputStream.java:115) at java.base@11.0.7/java.net.SocketInputStream.read(SocketInputStream.java:168) at java.base@11.0.7/java.net.SocketInputStream.read(SocketInputStream.java:140) at com.microsoft.sqlserver.jdbc.TDSChannel$ProxyInputStream.readInternal(IOBuffer.java:1006) at com.microsoft.sqlserver.jdbc.TDSChannel$ProxyInputStream.read(IOBuffer.java:996) at java.base@11.0.7/sun.security.ssl.SSLSocketInputRecord.read(SSLSocketInputRecord.java:448) at java.base@11.0.7/sun.security.ssl.SSLSocketInputRecord.bytesInCompletePacket(SSLSocketInputRecord.java:68) at java.base@11.0.7/sun.security.ssl.SSLSocketImpl.readApplicationRecord(SSLSocketImpl.java:1096) at java.base@11.0.7/sun.security.ssl.SSLSocketImpl$AppInputStream.read(SSLSocketImpl.java:816) - locked sun.security.ssl.SSLSocketImpl$AppInputStream@6538e7b8 at com.microsoft.sqlserver.jdbc.TDSChannel.read(IOBuffer.java:2026) at com.microsoft.sqlserver.jdbc.TDSReader.readPacket(IOBuffer.java:6446) - locked com.microsoft.sqlserver.jdbc.TDSReader@4f099bb7 at com.microsoft.sqlserver.jdbc.TDSCommand.startResponse(IOBuffer.java:7610) at com.microsoft.sqlserver.jdbc.SQLServerPreparedStatement.doExecutePreparedStatement(SQLServerPreparedStatement.java:598) at com.microsoft.sqlserver.jdbc.SQLServerPreparedStatement$PrepStmtExecCmd.doExecute(SQLServerPreparedStatement.java:522) at com.microsoft.sqlserver.jdbc.TDSCommand.execute(IOBuffer.java:7225) at com.microsoft.sqlserver.jdbc.SQLServerConnection.executeCommand(SQLServerConnection.java:3053) - locked java.lang.Object@80dcb1 at com.microsoft.sqlserver.jdbc.SQLServerStatement.executeCommand(SQLServerStatement.java:247) at com.microsoft.sqlserver.jdbc.SQLServerStatement.executeStatement(SQLServerStatement.java:222) at com.microsoft.sqlserver.jdbc.SQLServerPreparedStatement.executeQuery(SQLServerPreparedStatement.java:444) at de.hybris.platform.jdbcwrapper.interceptor.PreparedStatementWithJDBCInterceptor.lambda$3(PreparedStatementWithJDBCInterceptor.java:76) at de.hybris.platform.jdbcwrapper.interceptor.PreparedStatementWithJDBCInterceptor$$Lambda$184/0x0000000800551c40.get(Unknown Source) at de.hybris.platform.jdbcwrapper.interceptor.recover.SQLRecoverableExceptionHandler.passThrough(SQLRecoverableExceptionHandler.java:101) at de.hybris.platform.jdbcwrapper.interceptor.recover.SQLRecoverableExceptionHandler.get(SQLRecoverableExceptionHandler.java:59) at de.hybris.platform.jdbcwrapper.interceptor.JDBCInterceptor.get(JDBCInterceptor.java:69) at de.hybris.platform.jdbcwrapper.interceptor.PreparedStatementWithJDBCInterceptor.executeQuery(PreparedStatementWithJDBCInterceptor.java:76) at de.hybris.platform.jdbcwrapper.PreparedStatementImpl.executeQuery(PreparedStatementImpl.java:196) at de.hybris.platform.catalog.jalo.synchronization.JDBCQuery.execute(JDBCQuery.java:67) at de.hybris.platform.catalog.jalo.synchronization.SyncSchedulerCallableBase.callImpl(SyncSchedulerCallableBase.java:122) at de.hybris.platform.catalog.jalo.synchronization.SyncSchedulerCallableBase.call(SyncSchedulerCallableBase.java:96) at de.hybris.platform.catalog.jalo.synchronization.SyncSchedulerCallableBase.call(SyncSchedulerCallableBase.java:1) at java.base@11.0.7/java.util.concurrent.FutureTask.run(FutureTask.java:264) at java.base@11.0.7/java.util.concurrent.ThreadPoolExecutor.runWorker(ThreadPoolExecutor.java:1128) at java.base@11.0.7/java.util.concurrent.ThreadPoolExecutor$Worker.run(ThreadPoolExecutor.java:628) at de.hybris.platform.core.TenantAwareThreadFactory$1.internalRun(TenantAwareThreadFactory.java:159) at de.hybris.platform.core.threadregistry.RegistrableThread.run(RegistrableThread.java:131) Locked synchronizers: count = 1 - java.util.concurrent.ThreadPoolExecutor$Worker@1c7cfee5</a:t>
            </a:r>
            <a:br>
              <a:rPr lang="pl-PL" sz="800" dirty="0"/>
            </a:br>
            <a:br>
              <a:rPr lang="pl-PL" sz="800" dirty="0"/>
            </a:br>
            <a:r>
              <a:rPr lang="pl-PL" sz="800" dirty="0"/>
              <a:t>"0001PN4W::de.hybris.platform.catalog.jalo.synchronization.CatalogVersionSyncJob" prio=5 tid=0x200 nid=0xc8 WAITING - stats: cpu=2064 blk=38 wait=1691269 java.lang.Thread.State: WAITING at java.base@11.0.7/jdk.internal.misc.Unsafe.park(Native Method) at java.base@11.0.7/java.util.concurrent.locks.LockSupport.park(LockSupport.java:194) at java.base@11.0.7/java.util.concurrent.FutureTask.awaitDone(FutureTask.java:447) at java.base@11.0.7/java.util.concurrent.FutureTask.get(FutureTask.java:190) at java.base@11.0.7/java.util.concurrent.AbstractExecutorService.invokeAll(AbstractExecutorService.java:247) at de.hybris.platform.catalog.jalo.synchronization.CatalogVersionSyncJob.scheduleCreationOfNewItems(CatalogVersionSyncJob.java:668) at de.hybris.platform.catalog.jalo.synchronization.CatalogVersionSyncJob.configureFullVersionSync(CatalogVersionSyncJob.java:473) at de.hybris.platform.catalog.jalo.synchronization.CatalogVersionSyncJob.performCronJob(CatalogVersionSyncJob.java:846) at de.hybris.platform.cronjob.jalo.Job.execute(Job.java:1401) at de.hybris.platform.cronjob.jalo.Job.performImpl(Job.java:812) at de.hybris.platform.cronjob.jalo.Job$JobRunable.run(Job.java:681) at de.hybris.platform.util.threadpool.PoolableThread.internalRun(PoolableThread.java:206) at de.hybris.platform.core.threadregistry.RegistrableThread.run(RegistrableThread.java:131) Locked synchronizers: count = 0</a:t>
            </a:r>
            <a:br>
              <a:rPr lang="pl-PL" sz="800" dirty="0"/>
            </a:br>
            <a:br>
              <a:rPr lang="pl-PL" sz="800" dirty="0"/>
            </a:br>
            <a:r>
              <a:rPr lang="pl-PL" sz="800" dirty="0"/>
              <a:t>I have attached the full thread dump.</a:t>
            </a:r>
            <a:br>
              <a:rPr lang="pl-PL" sz="800" dirty="0"/>
            </a:br>
            <a:br>
              <a:rPr lang="pl-PL" sz="800" dirty="0"/>
            </a:br>
            <a:r>
              <a:rPr lang="pl-PL" sz="800" dirty="0"/>
              <a:t>In essence, the database does not respond and therefore the synchronization cannot proceed.</a:t>
            </a:r>
            <a:br>
              <a:rPr lang="pl-PL" sz="800" dirty="0"/>
            </a:br>
            <a:br>
              <a:rPr lang="pl-PL" sz="800" dirty="0"/>
            </a:br>
            <a:r>
              <a:rPr lang="pl-PL" sz="800" dirty="0"/>
              <a:t>This is probably related to ticket 818912/2020 and possibly also 773649/2020.</a:t>
            </a:r>
            <a:endParaRPr lang="en-US" sz="800" dirty="0"/>
          </a:p>
        </p:txBody>
      </p:sp>
      <p:pic>
        <p:nvPicPr>
          <p:cNvPr id="3" name="Picture 2">
            <a:extLst>
              <a:ext uri="{FF2B5EF4-FFF2-40B4-BE49-F238E27FC236}">
                <a16:creationId xmlns:a16="http://schemas.microsoft.com/office/drawing/2014/main" id="{48961DAA-1576-49B2-85BC-82F059A3F2E5}"/>
              </a:ext>
            </a:extLst>
          </p:cNvPr>
          <p:cNvPicPr>
            <a:picLocks noChangeAspect="1"/>
          </p:cNvPicPr>
          <p:nvPr/>
        </p:nvPicPr>
        <p:blipFill>
          <a:blip r:embed="rId2"/>
          <a:stretch>
            <a:fillRect/>
          </a:stretch>
        </p:blipFill>
        <p:spPr>
          <a:xfrm>
            <a:off x="10885444" y="1"/>
            <a:ext cx="1309731" cy="1072342"/>
          </a:xfrm>
          <a:prstGeom prst="rect">
            <a:avLst/>
          </a:prstGeom>
        </p:spPr>
      </p:pic>
    </p:spTree>
    <p:extLst>
      <p:ext uri="{BB962C8B-B14F-4D97-AF65-F5344CB8AC3E}">
        <p14:creationId xmlns:p14="http://schemas.microsoft.com/office/powerpoint/2010/main" val="21537999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p:cNvSpPr>
            <a:spLocks noGrp="1"/>
          </p:cNvSpPr>
          <p:nvPr>
            <p:ph type="body" sz="quarter" idx="11"/>
          </p:nvPr>
        </p:nvSpPr>
        <p:spPr>
          <a:xfrm>
            <a:off x="503999" y="1620000"/>
            <a:ext cx="4928280" cy="4716000"/>
          </a:xfrm>
        </p:spPr>
        <p:txBody>
          <a:bodyPr/>
          <a:lstStyle/>
          <a:p>
            <a:pPr lvl="0"/>
            <a:r>
              <a:rPr lang="pl-PL" dirty="0"/>
              <a:t>Każdy problem posiada swoje „słowa klucze”</a:t>
            </a:r>
          </a:p>
          <a:p>
            <a:pPr lvl="0"/>
            <a:r>
              <a:rPr lang="pl-PL" dirty="0"/>
              <a:t>Po wielu godzinach testów najlepsze rezultaty uzyskaliśmy dla:</a:t>
            </a:r>
            <a:endParaRPr lang="en-US" dirty="0"/>
          </a:p>
          <a:p>
            <a:pPr lvl="1"/>
            <a:r>
              <a:rPr lang="pl-PL" dirty="0"/>
              <a:t>Regresji Logistycznej</a:t>
            </a:r>
          </a:p>
          <a:p>
            <a:pPr lvl="1"/>
            <a:r>
              <a:rPr lang="pl-PL" dirty="0"/>
              <a:t>Losowego łączenia słów kluczy w pary &lt;słowo-klucz&gt; + &lt;słowo-klucz&gt;</a:t>
            </a:r>
          </a:p>
          <a:p>
            <a:pPr marL="0" lvl="1" indent="0">
              <a:buNone/>
            </a:pPr>
            <a:endParaRPr lang="pl-PL" dirty="0"/>
          </a:p>
          <a:p>
            <a:pPr lvl="0"/>
            <a:r>
              <a:rPr lang="pl-PL" dirty="0"/>
              <a:t>Idea generycznego kodu:</a:t>
            </a:r>
            <a:endParaRPr lang="en-US" dirty="0"/>
          </a:p>
          <a:p>
            <a:pPr lvl="1"/>
            <a:r>
              <a:rPr lang="pl-PL" dirty="0"/>
              <a:t>Możliwość manipulowania danymi bez ingerencji w kod</a:t>
            </a:r>
          </a:p>
          <a:p>
            <a:pPr marL="0" lvl="1" indent="0">
              <a:buNone/>
            </a:pPr>
            <a:endParaRPr lang="en-US" dirty="0"/>
          </a:p>
        </p:txBody>
      </p:sp>
      <p:sp>
        <p:nvSpPr>
          <p:cNvPr id="2" name="Title"/>
          <p:cNvSpPr>
            <a:spLocks noGrp="1"/>
          </p:cNvSpPr>
          <p:nvPr>
            <p:ph type="title"/>
          </p:nvPr>
        </p:nvSpPr>
        <p:spPr/>
        <p:txBody>
          <a:bodyPr/>
          <a:lstStyle/>
          <a:p>
            <a:r>
              <a:rPr lang="pl-PL" dirty="0"/>
              <a:t>A może by tak generować dane?</a:t>
            </a:r>
            <a:endParaRPr lang="en-US" dirty="0"/>
          </a:p>
        </p:txBody>
      </p:sp>
      <p:pic>
        <p:nvPicPr>
          <p:cNvPr id="7" name="Picture 6">
            <a:extLst>
              <a:ext uri="{FF2B5EF4-FFF2-40B4-BE49-F238E27FC236}">
                <a16:creationId xmlns:a16="http://schemas.microsoft.com/office/drawing/2014/main" id="{1180C0D5-7E0E-4ECA-BD34-BA6AC7008FB1}"/>
              </a:ext>
            </a:extLst>
          </p:cNvPr>
          <p:cNvPicPr>
            <a:picLocks noChangeAspect="1"/>
          </p:cNvPicPr>
          <p:nvPr/>
        </p:nvPicPr>
        <p:blipFill>
          <a:blip r:embed="rId2"/>
          <a:stretch>
            <a:fillRect/>
          </a:stretch>
        </p:blipFill>
        <p:spPr>
          <a:xfrm>
            <a:off x="8734831" y="1258349"/>
            <a:ext cx="3007807" cy="5120159"/>
          </a:xfrm>
          <a:prstGeom prst="rect">
            <a:avLst/>
          </a:prstGeom>
        </p:spPr>
      </p:pic>
      <p:pic>
        <p:nvPicPr>
          <p:cNvPr id="8" name="Picture 7">
            <a:extLst>
              <a:ext uri="{FF2B5EF4-FFF2-40B4-BE49-F238E27FC236}">
                <a16:creationId xmlns:a16="http://schemas.microsoft.com/office/drawing/2014/main" id="{8B9C1171-D188-4895-A494-72B1A140BDBC}"/>
              </a:ext>
            </a:extLst>
          </p:cNvPr>
          <p:cNvPicPr>
            <a:picLocks noChangeAspect="1"/>
          </p:cNvPicPr>
          <p:nvPr/>
        </p:nvPicPr>
        <p:blipFill>
          <a:blip r:embed="rId3"/>
          <a:stretch>
            <a:fillRect/>
          </a:stretch>
        </p:blipFill>
        <p:spPr>
          <a:xfrm>
            <a:off x="5873024" y="1258349"/>
            <a:ext cx="2394319" cy="5120159"/>
          </a:xfrm>
          <a:prstGeom prst="rect">
            <a:avLst/>
          </a:prstGeom>
        </p:spPr>
      </p:pic>
      <p:pic>
        <p:nvPicPr>
          <p:cNvPr id="6" name="Picture 5">
            <a:extLst>
              <a:ext uri="{FF2B5EF4-FFF2-40B4-BE49-F238E27FC236}">
                <a16:creationId xmlns:a16="http://schemas.microsoft.com/office/drawing/2014/main" id="{A06A135E-2E1E-42F0-82B8-4C43E2E5002D}"/>
              </a:ext>
            </a:extLst>
          </p:cNvPr>
          <p:cNvPicPr>
            <a:picLocks noChangeAspect="1"/>
          </p:cNvPicPr>
          <p:nvPr/>
        </p:nvPicPr>
        <p:blipFill>
          <a:blip r:embed="rId4"/>
          <a:stretch>
            <a:fillRect/>
          </a:stretch>
        </p:blipFill>
        <p:spPr>
          <a:xfrm>
            <a:off x="10885444" y="1"/>
            <a:ext cx="1309731" cy="1072342"/>
          </a:xfrm>
          <a:prstGeom prst="rect">
            <a:avLst/>
          </a:prstGeom>
        </p:spPr>
      </p:pic>
    </p:spTree>
    <p:extLst>
      <p:ext uri="{BB962C8B-B14F-4D97-AF65-F5344CB8AC3E}">
        <p14:creationId xmlns:p14="http://schemas.microsoft.com/office/powerpoint/2010/main" val="6653448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p:cNvSpPr>
            <a:spLocks noGrp="1"/>
          </p:cNvSpPr>
          <p:nvPr>
            <p:ph type="body" sz="quarter" idx="11"/>
          </p:nvPr>
        </p:nvSpPr>
        <p:spPr>
          <a:xfrm>
            <a:off x="590544" y="319707"/>
            <a:ext cx="11014085" cy="4716000"/>
          </a:xfrm>
        </p:spPr>
        <p:txBody>
          <a:bodyPr>
            <a:noAutofit/>
          </a:bodyPr>
          <a:lstStyle/>
          <a:p>
            <a:pPr lvl="0"/>
            <a:r>
              <a:rPr lang="pl-PL" sz="800" dirty="0"/>
              <a:t>Product Area selected: SAP Commerce Cloud</a:t>
            </a:r>
            <a:br>
              <a:rPr lang="pl-PL" sz="800" dirty="0"/>
            </a:br>
            <a:r>
              <a:rPr lang="pl-PL" sz="800" dirty="0"/>
              <a:t>Product Function selected: SAP Commerce Cloud &gt; SAP Commerce Cloud</a:t>
            </a:r>
            <a:br>
              <a:rPr lang="pl-PL" sz="800" dirty="0"/>
            </a:br>
            <a:r>
              <a:rPr lang="pl-PL" sz="800" dirty="0"/>
              <a:t>Component selected (Manual Selection): CEC-HCS</a:t>
            </a:r>
            <a:br>
              <a:rPr lang="pl-PL" sz="800" dirty="0"/>
            </a:br>
            <a:br>
              <a:rPr lang="pl-PL" sz="800" dirty="0"/>
            </a:br>
            <a:r>
              <a:rPr lang="pl-PL" sz="800" dirty="0"/>
              <a:t>--- Description ---</a:t>
            </a:r>
            <a:br>
              <a:rPr lang="pl-PL" sz="800" dirty="0"/>
            </a:br>
            <a:r>
              <a:rPr lang="pl-PL" sz="800" dirty="0"/>
              <a:t>Hi!</a:t>
            </a:r>
            <a:br>
              <a:rPr lang="pl-PL" sz="800" dirty="0"/>
            </a:br>
            <a:br>
              <a:rPr lang="pl-PL" sz="800" dirty="0"/>
            </a:br>
            <a:r>
              <a:rPr lang="pl-PL" sz="800" dirty="0"/>
              <a:t>We can no longer synchronize our catalogs. For some reason, it gets stuck and we cannot do anything to abort and restart it.</a:t>
            </a:r>
            <a:br>
              <a:rPr lang="pl-PL" sz="800" dirty="0"/>
            </a:br>
            <a:br>
              <a:rPr lang="pl-PL" sz="800" dirty="0"/>
            </a:br>
            <a:r>
              <a:rPr lang="pl-PL" sz="800" dirty="0"/>
              <a:t>The relevant threads are:</a:t>
            </a:r>
            <a:br>
              <a:rPr lang="pl-PL" sz="800" dirty="0"/>
            </a:br>
            <a:br>
              <a:rPr lang="pl-PL" sz="800" dirty="0"/>
            </a:br>
            <a:r>
              <a:rPr lang="pl-PL" sz="800" dirty="0"/>
              <a:t>"Thread-217" prio=5 tid=0x582 nid=0x246 RUNNABLE (JNI Native Code) - stats: cpu=52 blk=0 wait=7 java.lang.Thread.State: RUNNABLE at java.base@11.0.7/java.net.SocketInputStream.socketRead0(Native Method) at java.base@11.0.7/java.net.SocketInputStream.socketRead(SocketInputStream.java:115) at java.base@11.0.7/java.net.SocketInputStream.read(SocketInputStream.java:168) at java.base@11.0.7/java.net.SocketInputStream.read(SocketInputStream.java:140) at com.microsoft.sqlserver.jdbc.TDSChannel$ProxyInputStream.readInternal(IOBuffer.java:1006) at com.microsoft.sqlserver.jdbc.TDSChannel$ProxyInputStream.read(IOBuffer.java:996) at java.base@11.0.7/sun.security.ssl.SSLSocketInputRecord.read(SSLSocketInputRecord.java:448) at java.base@11.0.7/sun.security.ssl.SSLSocketInputRecord.bytesInCompletePacket(SSLSocketInputRecord.java:68) at java.base@11.0.7/sun.security.ssl.SSLSocketImpl.readApplicationRecord(SSLSocketImpl.java:1096) at java.base@11.0.7/sun.security.ssl.SSLSocketImpl$AppInputStream.read(SSLSocketImpl.java:816) - locked sun.security.ssl.SSLSocketImpl$AppInputStream@6538e7b8 at com.microsoft.sqlserver.jdbc.TDSChannel.read(IOBuffer.java:2026) at com.microsoft.sqlserver.jdbc.TDSReader.readPacket(IOBuffer.java:6446) - locked com.microsoft.sqlserver.jdbc.TDSReader@4f099bb7 at com.microsoft.sqlserver.jdbc.TDSCommand.startResponse(IOBuffer.java:7610) at com.microsoft.sqlserver.jdbc.SQLServerPreparedStatement.doExecutePreparedStatement(SQLServerPreparedStatement.java:598) at com.microsoft.sqlserver.jdbc.SQLServerPreparedStatement$PrepStmtExecCmd.doExecute(SQLServerPreparedStatement.java:522) at com.microsoft.sqlserver.jdbc.TDSCommand.execute(IOBuffer.java:7225) at com.microsoft.sqlserver.jdbc.SQLServerConnection.executeCommand(SQLServerConnection.java:3053) - locked java.lang.Object@80dcb1 at com.microsoft.sqlserver.jdbc.SQLServerStatement.executeCommand(SQLServerStatement.java:247) at com.microsoft.sqlserver.jdbc.SQLServerStatement.executeStatement(SQLServerStatement.java:222) at com.microsoft.sqlserver.jdbc.SQLServerPreparedStatement.executeQuery(SQLServerPreparedStatement.java:444) at de.hybris.platform.jdbcwrapper.interceptor.PreparedStatementWithJDBCInterceptor.lambda$3(PreparedStatementWithJDBCInterceptor.java:76) at de.hybris.platform.jdbcwrapper.interceptor.PreparedStatementWithJDBCInterceptor$$Lambda$184/0x0000000800551c40.get(Unknown Source) at de.hybris.platform.jdbcwrapper.interceptor.recover.SQLRecoverableExceptionHandler.passThrough(SQLRecoverableExceptionHandler.java:101) at de.hybris.platform.jdbcwrapper.interceptor.recover.SQLRecoverableExceptionHandler.get(SQLRecoverableExceptionHandler.java:59) at de.hybris.platform.jdbcwrapper.interceptor.JDBCInterceptor.get(JDBCInterceptor.java:69) at de.hybris.platform.jdbcwrapper.interceptor.PreparedStatementWithJDBCInterceptor.executeQuery(PreparedStatementWithJDBCInterceptor.java:76) at de.hybris.platform.jdbcwrapper.PreparedStatementImpl.executeQuery(PreparedStatementImpl.java:196) at de.hybris.platform.catalog.jalo.synchronization.JDBCQuery.execute(JDBCQuery.java:67) at de.hybris.platform.catalog.jalo.synchronization.SyncSchedulerCallableBase.callImpl(SyncSchedulerCallableBase.java:122) at de.hybris.platform.catalog.jalo.synchronization.SyncSchedulerCallableBase.call(SyncSchedulerCallableBase.java:96) at de.hybris.platform.catalog.jalo.synchronization.SyncSchedulerCallableBase.call(SyncSchedulerCallableBase.java:1) at java.base@11.0.7/java.util.concurrent.FutureTask.run(FutureTask.java:264) at java.base@11.0.7/java.util.concurrent.ThreadPoolExecutor.runWorker(ThreadPoolExecutor.java:1128) at java.base@11.0.7/java.util.concurrent.ThreadPoolExecutor$Worker.run(ThreadPoolExecutor.java:628) at de.hybris.platform.core.TenantAwareThreadFactory$1.internalRun(TenantAwareThreadFactory.java:159) at de.hybris.platform.core.threadregistry.RegistrableThread.run(RegistrableThread.java:131) Locked synchronizers: count = 1 - java.util.concurrent.ThreadPoolExecutor$Worker@1c7cfee5</a:t>
            </a:r>
            <a:br>
              <a:rPr lang="pl-PL" sz="800" dirty="0"/>
            </a:br>
            <a:br>
              <a:rPr lang="pl-PL" sz="800" dirty="0"/>
            </a:br>
            <a:r>
              <a:rPr lang="pl-PL" sz="800" dirty="0"/>
              <a:t>"0001PN4W::de.hybris.platform.catalog.jalo.synchronization.CatalogVersionSyncJob" prio=5 tid=0x200 nid=0xc8 WAITING - stats: cpu=2064 blk=38 wait=1691269 java.lang.Thread.State: WAITING at java.base@11.0.7/jdk.internal.misc.Unsafe.park(Native Method) at java.base@11.0.7/java.util.concurrent.locks.LockSupport.park(LockSupport.java:194) at java.base@11.0.7/java.util.concurrent.FutureTask.awaitDone(FutureTask.java:447) at java.base@11.0.7/java.util.concurrent.FutureTask.get(FutureTask.java:190) at java.base@11.0.7/java.util.concurrent.AbstractExecutorService.invokeAll(AbstractExecutorService.java:247) at de.hybris.platform.catalog.jalo.synchronization.CatalogVersionSyncJob.scheduleCreationOfNewItems(CatalogVersionSyncJob.java:668) at de.hybris.platform.catalog.jalo.synchronization.CatalogVersionSyncJob.configureFullVersionSync(CatalogVersionSyncJob.java:473) at de.hybris.platform.catalog.jalo.synchronization.CatalogVersionSyncJob.performCronJob(CatalogVersionSyncJob.java:846) at de.hybris.platform.cronjob.jalo.Job.execute(Job.java:1401) at de.hybris.platform.cronjob.jalo.Job.performImpl(Job.java:812) at de.hybris.platform.cronjob.jalo.Job$JobRunable.run(Job.java:681) at de.hybris.platform.util.threadpool.PoolableThread.internalRun(PoolableThread.java:206) at de.hybris.platform.core.threadregistry.RegistrableThread.run(RegistrableThread.java:131) Locked synchronizers: count = 0</a:t>
            </a:r>
            <a:br>
              <a:rPr lang="pl-PL" sz="800" dirty="0"/>
            </a:br>
            <a:br>
              <a:rPr lang="pl-PL" sz="800" dirty="0"/>
            </a:br>
            <a:r>
              <a:rPr lang="pl-PL" sz="800" dirty="0"/>
              <a:t>I have attached the full thread dump.</a:t>
            </a:r>
            <a:br>
              <a:rPr lang="pl-PL" sz="800" dirty="0"/>
            </a:br>
            <a:br>
              <a:rPr lang="pl-PL" sz="800" dirty="0"/>
            </a:br>
            <a:r>
              <a:rPr lang="pl-PL" sz="800" dirty="0"/>
              <a:t>In essence, the database does not respond and therefore the synchronization cannot proceed.</a:t>
            </a:r>
            <a:br>
              <a:rPr lang="pl-PL" sz="800" dirty="0"/>
            </a:br>
            <a:br>
              <a:rPr lang="pl-PL" sz="800" dirty="0"/>
            </a:br>
            <a:r>
              <a:rPr lang="pl-PL" sz="800" dirty="0"/>
              <a:t>This is probably related to ticket 818912/2020 and possibly also 773649/2020.</a:t>
            </a:r>
            <a:endParaRPr lang="en-US" sz="800" dirty="0"/>
          </a:p>
        </p:txBody>
      </p:sp>
      <p:pic>
        <p:nvPicPr>
          <p:cNvPr id="3" name="Picture 2">
            <a:extLst>
              <a:ext uri="{FF2B5EF4-FFF2-40B4-BE49-F238E27FC236}">
                <a16:creationId xmlns:a16="http://schemas.microsoft.com/office/drawing/2014/main" id="{48961DAA-1576-49B2-85BC-82F059A3F2E5}"/>
              </a:ext>
            </a:extLst>
          </p:cNvPr>
          <p:cNvPicPr>
            <a:picLocks noChangeAspect="1"/>
          </p:cNvPicPr>
          <p:nvPr/>
        </p:nvPicPr>
        <p:blipFill>
          <a:blip r:embed="rId2"/>
          <a:stretch>
            <a:fillRect/>
          </a:stretch>
        </p:blipFill>
        <p:spPr>
          <a:xfrm>
            <a:off x="10885444" y="1"/>
            <a:ext cx="1309731" cy="1072342"/>
          </a:xfrm>
          <a:prstGeom prst="rect">
            <a:avLst/>
          </a:prstGeom>
        </p:spPr>
      </p:pic>
      <p:sp>
        <p:nvSpPr>
          <p:cNvPr id="2" name="Rectangle 1">
            <a:extLst>
              <a:ext uri="{FF2B5EF4-FFF2-40B4-BE49-F238E27FC236}">
                <a16:creationId xmlns:a16="http://schemas.microsoft.com/office/drawing/2014/main" id="{0CD760B9-3FA5-4593-BF64-8D12339A7A1F}"/>
              </a:ext>
            </a:extLst>
          </p:cNvPr>
          <p:cNvSpPr/>
          <p:nvPr/>
        </p:nvSpPr>
        <p:spPr bwMode="gray">
          <a:xfrm>
            <a:off x="1392573" y="1140904"/>
            <a:ext cx="1182848" cy="184558"/>
          </a:xfrm>
          <a:prstGeom prst="rect">
            <a:avLst/>
          </a:prstGeom>
          <a:noFill/>
          <a:ln w="25400" algn="ctr">
            <a:solidFill>
              <a:srgbClr val="F0AB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pl-PL"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5" name="Rectangle 4">
            <a:extLst>
              <a:ext uri="{FF2B5EF4-FFF2-40B4-BE49-F238E27FC236}">
                <a16:creationId xmlns:a16="http://schemas.microsoft.com/office/drawing/2014/main" id="{6A188943-B8F7-43BE-944B-5E8057804B69}"/>
              </a:ext>
            </a:extLst>
          </p:cNvPr>
          <p:cNvSpPr/>
          <p:nvPr/>
        </p:nvSpPr>
        <p:spPr bwMode="gray">
          <a:xfrm>
            <a:off x="3707933" y="1140904"/>
            <a:ext cx="293615" cy="184558"/>
          </a:xfrm>
          <a:prstGeom prst="rect">
            <a:avLst/>
          </a:prstGeom>
          <a:noFill/>
          <a:ln w="25400" algn="ctr">
            <a:solidFill>
              <a:srgbClr val="F0AB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pl-PL"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875542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p:cNvSpPr>
            <a:spLocks noGrp="1"/>
          </p:cNvSpPr>
          <p:nvPr>
            <p:ph type="body" sz="quarter" idx="11"/>
          </p:nvPr>
        </p:nvSpPr>
        <p:spPr>
          <a:xfrm>
            <a:off x="503999" y="1620000"/>
            <a:ext cx="7996534" cy="4716000"/>
          </a:xfrm>
        </p:spPr>
        <p:txBody>
          <a:bodyPr/>
          <a:lstStyle/>
          <a:p>
            <a:pPr lvl="0"/>
            <a:r>
              <a:rPr lang="pl-PL" dirty="0"/>
              <a:t>Mając „w miare” działający model należało się zastanowić jak dostarczyć go do użytkownika.</a:t>
            </a:r>
          </a:p>
          <a:p>
            <a:pPr lvl="0"/>
            <a:r>
              <a:rPr lang="pl-PL" dirty="0"/>
              <a:t>W tym momencie projekt podzielił się na trzy części</a:t>
            </a:r>
            <a:endParaRPr lang="en-US" dirty="0"/>
          </a:p>
          <a:p>
            <a:pPr lvl="1"/>
            <a:r>
              <a:rPr lang="pl-PL" dirty="0"/>
              <a:t>Client</a:t>
            </a:r>
            <a:endParaRPr lang="en-US" dirty="0"/>
          </a:p>
          <a:p>
            <a:pPr lvl="2"/>
            <a:r>
              <a:rPr lang="pl-PL" dirty="0"/>
              <a:t>Część odpowiedzialna za wykonywanie skryptu po stronie użytkownika</a:t>
            </a:r>
          </a:p>
          <a:p>
            <a:pPr lvl="1"/>
            <a:r>
              <a:rPr lang="pl-PL" dirty="0"/>
              <a:t>Server</a:t>
            </a:r>
            <a:endParaRPr lang="en-US" dirty="0"/>
          </a:p>
          <a:p>
            <a:pPr lvl="2"/>
            <a:r>
              <a:rPr lang="pl-PL" dirty="0"/>
              <a:t>Część odpowiedzialna za to co dzieje się po stronie serwera</a:t>
            </a:r>
            <a:endParaRPr lang="en-US" dirty="0"/>
          </a:p>
          <a:p>
            <a:pPr lvl="1"/>
            <a:r>
              <a:rPr lang="pl-PL" dirty="0"/>
              <a:t>Model</a:t>
            </a:r>
            <a:endParaRPr lang="en-US" dirty="0"/>
          </a:p>
          <a:p>
            <a:pPr lvl="2"/>
            <a:r>
              <a:rPr lang="pl-PL" dirty="0"/>
              <a:t>Część odpowiadająca za szkolenie modelu</a:t>
            </a:r>
            <a:endParaRPr lang="en-US" dirty="0"/>
          </a:p>
          <a:p>
            <a:pPr marL="179387" lvl="2" indent="0">
              <a:buNone/>
            </a:pPr>
            <a:endParaRPr lang="pl-PL" dirty="0"/>
          </a:p>
        </p:txBody>
      </p:sp>
      <p:sp>
        <p:nvSpPr>
          <p:cNvPr id="2" name="Title"/>
          <p:cNvSpPr>
            <a:spLocks noGrp="1"/>
          </p:cNvSpPr>
          <p:nvPr>
            <p:ph type="title"/>
          </p:nvPr>
        </p:nvSpPr>
        <p:spPr/>
        <p:txBody>
          <a:bodyPr/>
          <a:lstStyle/>
          <a:p>
            <a:r>
              <a:rPr lang="pl-PL" dirty="0"/>
              <a:t>Implementacja</a:t>
            </a:r>
            <a:endParaRPr lang="en-US" dirty="0"/>
          </a:p>
        </p:txBody>
      </p:sp>
      <p:pic>
        <p:nvPicPr>
          <p:cNvPr id="5" name="Picture 4">
            <a:extLst>
              <a:ext uri="{FF2B5EF4-FFF2-40B4-BE49-F238E27FC236}">
                <a16:creationId xmlns:a16="http://schemas.microsoft.com/office/drawing/2014/main" id="{A2FD8A88-6E71-4680-966F-757FF1F2183A}"/>
              </a:ext>
            </a:extLst>
          </p:cNvPr>
          <p:cNvPicPr>
            <a:picLocks noChangeAspect="1"/>
          </p:cNvPicPr>
          <p:nvPr/>
        </p:nvPicPr>
        <p:blipFill>
          <a:blip r:embed="rId2"/>
          <a:stretch>
            <a:fillRect/>
          </a:stretch>
        </p:blipFill>
        <p:spPr>
          <a:xfrm>
            <a:off x="10885444" y="1"/>
            <a:ext cx="1309731" cy="1072342"/>
          </a:xfrm>
          <a:prstGeom prst="rect">
            <a:avLst/>
          </a:prstGeom>
        </p:spPr>
      </p:pic>
    </p:spTree>
    <p:extLst>
      <p:ext uri="{BB962C8B-B14F-4D97-AF65-F5344CB8AC3E}">
        <p14:creationId xmlns:p14="http://schemas.microsoft.com/office/powerpoint/2010/main" val="26619959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p:cNvSpPr>
            <a:spLocks noGrp="1"/>
          </p:cNvSpPr>
          <p:nvPr>
            <p:ph type="body" sz="quarter" idx="11"/>
          </p:nvPr>
        </p:nvSpPr>
        <p:spPr/>
        <p:txBody>
          <a:bodyPr/>
          <a:lstStyle/>
          <a:p>
            <a:pPr lvl="0"/>
            <a:r>
              <a:rPr lang="pl-PL" dirty="0"/>
              <a:t>Model:</a:t>
            </a:r>
            <a:endParaRPr lang="en-US" dirty="0"/>
          </a:p>
          <a:p>
            <a:pPr lvl="1"/>
            <a:r>
              <a:rPr lang="pl-PL" dirty="0"/>
              <a:t>Logistic Regression</a:t>
            </a:r>
          </a:p>
          <a:p>
            <a:pPr lvl="1"/>
            <a:r>
              <a:rPr lang="pl-PL" dirty="0"/>
              <a:t>Node.js</a:t>
            </a:r>
            <a:endParaRPr lang="en-US" dirty="0"/>
          </a:p>
          <a:p>
            <a:pPr lvl="2"/>
            <a:r>
              <a:rPr lang="pl-PL" dirty="0"/>
              <a:t>Open-source, między platformowe, back-endowe środowisko uruchomieniowe pozwalające wykonywac kod JavaScript poza przeglądarką</a:t>
            </a:r>
          </a:p>
          <a:p>
            <a:pPr lvl="1"/>
            <a:r>
              <a:rPr lang="pl-PL" dirty="0"/>
              <a:t>Natural.js</a:t>
            </a:r>
            <a:endParaRPr lang="en-US" dirty="0"/>
          </a:p>
          <a:p>
            <a:pPr lvl="2"/>
            <a:r>
              <a:rPr lang="pl-PL" dirty="0"/>
              <a:t>Biblioteka zawierająca implementacje algorytmu regresji logistycznej </a:t>
            </a:r>
          </a:p>
          <a:p>
            <a:pPr marL="179387" lvl="2" indent="0">
              <a:buNone/>
            </a:pPr>
            <a:endParaRPr lang="pl-PL" dirty="0"/>
          </a:p>
        </p:txBody>
      </p:sp>
      <p:sp>
        <p:nvSpPr>
          <p:cNvPr id="2" name="Title"/>
          <p:cNvSpPr>
            <a:spLocks noGrp="1"/>
          </p:cNvSpPr>
          <p:nvPr>
            <p:ph type="title"/>
          </p:nvPr>
        </p:nvSpPr>
        <p:spPr/>
        <p:txBody>
          <a:bodyPr/>
          <a:lstStyle/>
          <a:p>
            <a:r>
              <a:rPr lang="pl-PL" dirty="0"/>
              <a:t>Rzut okiem na technologie</a:t>
            </a:r>
            <a:endParaRPr lang="en-US" dirty="0"/>
          </a:p>
        </p:txBody>
      </p:sp>
      <p:pic>
        <p:nvPicPr>
          <p:cNvPr id="1026" name="Picture 2" descr="Node.js – Wikipedia, wolna encyklopedia">
            <a:extLst>
              <a:ext uri="{FF2B5EF4-FFF2-40B4-BE49-F238E27FC236}">
                <a16:creationId xmlns:a16="http://schemas.microsoft.com/office/drawing/2014/main" id="{8EB423D9-5C3D-44F6-9076-F0C206E16C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7587" y="1452173"/>
            <a:ext cx="5370932" cy="328506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677755B-9AB2-4338-8777-F4727D88E6D5}"/>
              </a:ext>
            </a:extLst>
          </p:cNvPr>
          <p:cNvPicPr>
            <a:picLocks noChangeAspect="1"/>
          </p:cNvPicPr>
          <p:nvPr/>
        </p:nvPicPr>
        <p:blipFill>
          <a:blip r:embed="rId3"/>
          <a:stretch>
            <a:fillRect/>
          </a:stretch>
        </p:blipFill>
        <p:spPr>
          <a:xfrm>
            <a:off x="10885444" y="1"/>
            <a:ext cx="1309731" cy="1072342"/>
          </a:xfrm>
          <a:prstGeom prst="rect">
            <a:avLst/>
          </a:prstGeom>
        </p:spPr>
      </p:pic>
    </p:spTree>
    <p:extLst>
      <p:ext uri="{BB962C8B-B14F-4D97-AF65-F5344CB8AC3E}">
        <p14:creationId xmlns:p14="http://schemas.microsoft.com/office/powerpoint/2010/main" val="15487358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p:cNvSpPr>
            <a:spLocks noGrp="1"/>
          </p:cNvSpPr>
          <p:nvPr>
            <p:ph type="body" sz="quarter" idx="11"/>
          </p:nvPr>
        </p:nvSpPr>
        <p:spPr/>
        <p:txBody>
          <a:bodyPr/>
          <a:lstStyle/>
          <a:p>
            <a:pPr lvl="0"/>
            <a:r>
              <a:rPr lang="pl-PL" dirty="0"/>
              <a:t>Client:</a:t>
            </a:r>
            <a:endParaRPr lang="en-US" dirty="0"/>
          </a:p>
          <a:p>
            <a:pPr lvl="1"/>
            <a:r>
              <a:rPr lang="pl-PL" dirty="0"/>
              <a:t>ViolentMonkey</a:t>
            </a:r>
            <a:endParaRPr lang="en-US" dirty="0"/>
          </a:p>
          <a:p>
            <a:pPr lvl="2"/>
            <a:r>
              <a:rPr lang="pl-PL" dirty="0"/>
              <a:t>manager skryptów open-source, pozwala na automatyczne wykonywanie i zarządzanie skryptami w przeglądarce</a:t>
            </a:r>
          </a:p>
          <a:p>
            <a:pPr lvl="1"/>
            <a:r>
              <a:rPr lang="pl-PL" dirty="0"/>
              <a:t>JavaScript</a:t>
            </a:r>
            <a:endParaRPr lang="en-US" dirty="0"/>
          </a:p>
          <a:p>
            <a:pPr lvl="2"/>
            <a:r>
              <a:rPr lang="pl-PL" dirty="0"/>
              <a:t>Kto pisze w JSie ten się w cyrku nie śmieje </a:t>
            </a:r>
            <a:endParaRPr lang="en-US" dirty="0"/>
          </a:p>
          <a:p>
            <a:pPr marL="179387" lvl="2" indent="0">
              <a:buNone/>
            </a:pPr>
            <a:endParaRPr lang="en-US" dirty="0"/>
          </a:p>
        </p:txBody>
      </p:sp>
      <p:sp>
        <p:nvSpPr>
          <p:cNvPr id="2" name="Title"/>
          <p:cNvSpPr>
            <a:spLocks noGrp="1"/>
          </p:cNvSpPr>
          <p:nvPr>
            <p:ph type="title"/>
          </p:nvPr>
        </p:nvSpPr>
        <p:spPr/>
        <p:txBody>
          <a:bodyPr/>
          <a:lstStyle/>
          <a:p>
            <a:r>
              <a:rPr lang="pl-PL" dirty="0"/>
              <a:t>Rzut okiem na technologie</a:t>
            </a:r>
            <a:endParaRPr lang="en-US" dirty="0"/>
          </a:p>
        </p:txBody>
      </p:sp>
      <p:pic>
        <p:nvPicPr>
          <p:cNvPr id="2050" name="Picture 2" descr="Old meme format, timeless JavaScript quirks : ProgrammerHumor">
            <a:extLst>
              <a:ext uri="{FF2B5EF4-FFF2-40B4-BE49-F238E27FC236}">
                <a16:creationId xmlns:a16="http://schemas.microsoft.com/office/drawing/2014/main" id="{7D992638-9350-4334-891C-D8393F1232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2845" y="504000"/>
            <a:ext cx="3935751" cy="598466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48A4472-43CE-43DC-97DF-B95DD8726E7A}"/>
              </a:ext>
            </a:extLst>
          </p:cNvPr>
          <p:cNvPicPr>
            <a:picLocks noChangeAspect="1"/>
          </p:cNvPicPr>
          <p:nvPr/>
        </p:nvPicPr>
        <p:blipFill>
          <a:blip r:embed="rId3"/>
          <a:stretch>
            <a:fillRect/>
          </a:stretch>
        </p:blipFill>
        <p:spPr>
          <a:xfrm>
            <a:off x="10885444" y="1"/>
            <a:ext cx="1309731" cy="1072342"/>
          </a:xfrm>
          <a:prstGeom prst="rect">
            <a:avLst/>
          </a:prstGeom>
        </p:spPr>
      </p:pic>
    </p:spTree>
    <p:extLst>
      <p:ext uri="{BB962C8B-B14F-4D97-AF65-F5344CB8AC3E}">
        <p14:creationId xmlns:p14="http://schemas.microsoft.com/office/powerpoint/2010/main" val="3205999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p:cNvSpPr>
            <a:spLocks noGrp="1"/>
          </p:cNvSpPr>
          <p:nvPr>
            <p:ph type="body" sz="quarter" idx="11"/>
          </p:nvPr>
        </p:nvSpPr>
        <p:spPr/>
        <p:txBody>
          <a:bodyPr/>
          <a:lstStyle/>
          <a:p>
            <a:pPr lvl="0"/>
            <a:r>
              <a:rPr lang="pl-PL" dirty="0"/>
              <a:t>Serwer:</a:t>
            </a:r>
            <a:endParaRPr lang="en-US" dirty="0"/>
          </a:p>
          <a:p>
            <a:pPr lvl="1"/>
            <a:r>
              <a:rPr lang="pl-PL" dirty="0"/>
              <a:t>Microsoft Azure</a:t>
            </a:r>
            <a:endParaRPr lang="en-US" dirty="0"/>
          </a:p>
          <a:p>
            <a:pPr lvl="2"/>
            <a:r>
              <a:rPr lang="pl-PL" dirty="0"/>
              <a:t>Usługa chmurowa stworzona dla budowania, testowania, wdrażania i zarządzania serwisami poprzez centra danych Microsoftu / dostawca chmury, gdzie „stoi” nasza aplikacja jak i Jenkins.</a:t>
            </a:r>
          </a:p>
          <a:p>
            <a:pPr lvl="1"/>
            <a:r>
              <a:rPr lang="pl-PL" dirty="0"/>
              <a:t>Express.js</a:t>
            </a:r>
            <a:endParaRPr lang="en-US" dirty="0"/>
          </a:p>
          <a:p>
            <a:pPr lvl="2"/>
            <a:r>
              <a:rPr lang="pl-PL" dirty="0"/>
              <a:t>Back-endowy framework dla node.js pozwalający tworzyć aplikacje webowe oraz API. W praktyce standardowy framework serwerowy dla node.js.</a:t>
            </a:r>
            <a:endParaRPr lang="en-US" dirty="0"/>
          </a:p>
          <a:p>
            <a:pPr marL="179387" lvl="2" indent="0">
              <a:buNone/>
            </a:pPr>
            <a:endParaRPr lang="en-US" dirty="0"/>
          </a:p>
        </p:txBody>
      </p:sp>
      <p:sp>
        <p:nvSpPr>
          <p:cNvPr id="2" name="Title"/>
          <p:cNvSpPr>
            <a:spLocks noGrp="1"/>
          </p:cNvSpPr>
          <p:nvPr>
            <p:ph type="title"/>
          </p:nvPr>
        </p:nvSpPr>
        <p:spPr/>
        <p:txBody>
          <a:bodyPr/>
          <a:lstStyle/>
          <a:p>
            <a:r>
              <a:rPr lang="pl-PL" dirty="0"/>
              <a:t>Rzut okiem na technologie</a:t>
            </a:r>
            <a:endParaRPr lang="en-US" dirty="0"/>
          </a:p>
        </p:txBody>
      </p:sp>
      <p:pic>
        <p:nvPicPr>
          <p:cNvPr id="3074" name="Picture 2" descr="Azure Machine Learning designer | Microsoft Azure">
            <a:extLst>
              <a:ext uri="{FF2B5EF4-FFF2-40B4-BE49-F238E27FC236}">
                <a16:creationId xmlns:a16="http://schemas.microsoft.com/office/drawing/2014/main" id="{D12CD800-F67D-475A-8B95-A6EF799DE0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5999" y="504000"/>
            <a:ext cx="5715000" cy="30003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0529098-22C1-44CE-9A51-8F36282A6CE8}"/>
              </a:ext>
            </a:extLst>
          </p:cNvPr>
          <p:cNvPicPr>
            <a:picLocks noChangeAspect="1"/>
          </p:cNvPicPr>
          <p:nvPr/>
        </p:nvPicPr>
        <p:blipFill>
          <a:blip r:embed="rId3"/>
          <a:stretch>
            <a:fillRect/>
          </a:stretch>
        </p:blipFill>
        <p:spPr>
          <a:xfrm>
            <a:off x="10885444" y="1"/>
            <a:ext cx="1309731" cy="1072342"/>
          </a:xfrm>
          <a:prstGeom prst="rect">
            <a:avLst/>
          </a:prstGeom>
        </p:spPr>
      </p:pic>
    </p:spTree>
    <p:extLst>
      <p:ext uri="{BB962C8B-B14F-4D97-AF65-F5344CB8AC3E}">
        <p14:creationId xmlns:p14="http://schemas.microsoft.com/office/powerpoint/2010/main" val="8306309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pl-PL" dirty="0"/>
              <a:t>Architektura</a:t>
            </a:r>
            <a:endParaRPr lang="en-US" dirty="0"/>
          </a:p>
        </p:txBody>
      </p:sp>
      <p:pic>
        <p:nvPicPr>
          <p:cNvPr id="5" name="Picture 4">
            <a:extLst>
              <a:ext uri="{FF2B5EF4-FFF2-40B4-BE49-F238E27FC236}">
                <a16:creationId xmlns:a16="http://schemas.microsoft.com/office/drawing/2014/main" id="{D7F0E4D3-6EB6-45BD-88EC-E822552D11A1}"/>
              </a:ext>
            </a:extLst>
          </p:cNvPr>
          <p:cNvPicPr>
            <a:picLocks noChangeAspect="1"/>
          </p:cNvPicPr>
          <p:nvPr/>
        </p:nvPicPr>
        <p:blipFill>
          <a:blip r:embed="rId2"/>
          <a:stretch>
            <a:fillRect/>
          </a:stretch>
        </p:blipFill>
        <p:spPr>
          <a:xfrm>
            <a:off x="143283" y="1184344"/>
            <a:ext cx="11907912" cy="4858428"/>
          </a:xfrm>
          <a:prstGeom prst="rect">
            <a:avLst/>
          </a:prstGeom>
        </p:spPr>
      </p:pic>
      <p:pic>
        <p:nvPicPr>
          <p:cNvPr id="4" name="Picture 3">
            <a:extLst>
              <a:ext uri="{FF2B5EF4-FFF2-40B4-BE49-F238E27FC236}">
                <a16:creationId xmlns:a16="http://schemas.microsoft.com/office/drawing/2014/main" id="{2896838D-AD97-450F-8B0B-020411B5ED01}"/>
              </a:ext>
            </a:extLst>
          </p:cNvPr>
          <p:cNvPicPr>
            <a:picLocks noChangeAspect="1"/>
          </p:cNvPicPr>
          <p:nvPr/>
        </p:nvPicPr>
        <p:blipFill>
          <a:blip r:embed="rId3"/>
          <a:stretch>
            <a:fillRect/>
          </a:stretch>
        </p:blipFill>
        <p:spPr>
          <a:xfrm>
            <a:off x="10885444" y="1"/>
            <a:ext cx="1309731" cy="1072342"/>
          </a:xfrm>
          <a:prstGeom prst="rect">
            <a:avLst/>
          </a:prstGeom>
        </p:spPr>
      </p:pic>
    </p:spTree>
    <p:extLst>
      <p:ext uri="{BB962C8B-B14F-4D97-AF65-F5344CB8AC3E}">
        <p14:creationId xmlns:p14="http://schemas.microsoft.com/office/powerpoint/2010/main" val="1979430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885555E6-0A18-4FF8-A2F5-925A9DA58901}"/>
              </a:ext>
            </a:extLst>
          </p:cNvPr>
          <p:cNvSpPr txBox="1">
            <a:spLocks/>
          </p:cNvSpPr>
          <p:nvPr/>
        </p:nvSpPr>
        <p:spPr bwMode="gray">
          <a:xfrm>
            <a:off x="259095" y="284721"/>
            <a:ext cx="11163700" cy="756000"/>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2800" b="1" kern="1200">
                <a:solidFill>
                  <a:schemeClr val="bg1"/>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FFFFFF"/>
                </a:solidFill>
                <a:effectLst/>
                <a:uLnTx/>
                <a:uFillTx/>
                <a:latin typeface="Arial"/>
                <a:ea typeface="+mj-ea"/>
                <a:cs typeface="Arial"/>
              </a:rPr>
              <a:t>Hack Your Career</a:t>
            </a:r>
            <a:endParaRPr kumimoji="0" lang="en-US" sz="2800" b="1" i="0" u="none" strike="noStrike" kern="1200" cap="none" spc="0" normalizeH="0" baseline="0" noProof="0">
              <a:ln>
                <a:noFill/>
              </a:ln>
              <a:solidFill>
                <a:srgbClr val="FFFFFF"/>
              </a:solidFill>
              <a:effectLst/>
              <a:uLnTx/>
              <a:uFillTx/>
              <a:latin typeface="Arial"/>
              <a:ea typeface="+mj-ea"/>
              <a:cs typeface="+mj-cs"/>
            </a:endParaRPr>
          </a:p>
        </p:txBody>
      </p:sp>
      <p:sp>
        <p:nvSpPr>
          <p:cNvPr id="2" name="Rectangle 1">
            <a:extLst>
              <a:ext uri="{FF2B5EF4-FFF2-40B4-BE49-F238E27FC236}">
                <a16:creationId xmlns:a16="http://schemas.microsoft.com/office/drawing/2014/main" id="{151CC950-3564-4756-85DA-9E4FE15F7B76}"/>
              </a:ext>
            </a:extLst>
          </p:cNvPr>
          <p:cNvSpPr/>
          <p:nvPr/>
        </p:nvSpPr>
        <p:spPr>
          <a:xfrm>
            <a:off x="5754936" y="6226895"/>
            <a:ext cx="5552226" cy="415498"/>
          </a:xfrm>
          <a:prstGeom prst="rect">
            <a:avLst/>
          </a:prstGeom>
        </p:spPr>
        <p:txBody>
          <a:bodyPr wrap="none" lIns="91440" tIns="45720" rIns="91440" bIns="45720" anchor="t">
            <a:spAutoFit/>
          </a:bodyPr>
          <a:lstStyle/>
          <a:p>
            <a:r>
              <a:rPr lang="pl-PL" i="1" dirty="0"/>
              <a:t>https://www.facebook.com/Hack.your.Career/</a:t>
            </a:r>
            <a:endParaRPr lang="pl-PL" i="1" dirty="0">
              <a:cs typeface="Arial"/>
            </a:endParaRPr>
          </a:p>
        </p:txBody>
      </p:sp>
      <p:sp>
        <p:nvSpPr>
          <p:cNvPr id="5" name="Rectangle 4">
            <a:extLst>
              <a:ext uri="{FF2B5EF4-FFF2-40B4-BE49-F238E27FC236}">
                <a16:creationId xmlns:a16="http://schemas.microsoft.com/office/drawing/2014/main" id="{AD780F1E-231E-47A1-97B8-DA28339F904F}"/>
              </a:ext>
            </a:extLst>
          </p:cNvPr>
          <p:cNvSpPr/>
          <p:nvPr/>
        </p:nvSpPr>
        <p:spPr>
          <a:xfrm>
            <a:off x="7310442" y="5974802"/>
            <a:ext cx="3996159" cy="415498"/>
          </a:xfrm>
          <a:prstGeom prst="rect">
            <a:avLst/>
          </a:prstGeom>
        </p:spPr>
        <p:txBody>
          <a:bodyPr wrap="none" lIns="91440" tIns="45720" rIns="91440" bIns="45720" anchor="t">
            <a:spAutoFit/>
          </a:bodyPr>
          <a:lstStyle/>
          <a:p>
            <a:r>
              <a:rPr lang="pl-PL" i="1" dirty="0"/>
              <a:t>https://hackyourcareer.github.io/</a:t>
            </a:r>
            <a:endParaRPr lang="pl-PL" i="1" dirty="0">
              <a:cs typeface="Arial"/>
            </a:endParaRPr>
          </a:p>
        </p:txBody>
      </p:sp>
      <p:pic>
        <p:nvPicPr>
          <p:cNvPr id="4" name="Obraz 5" descr="Obraz zawierający tekst, osoba, znak, zrzut ekranu&#10;&#10;Opis wygenerowany automatycznie">
            <a:extLst>
              <a:ext uri="{FF2B5EF4-FFF2-40B4-BE49-F238E27FC236}">
                <a16:creationId xmlns:a16="http://schemas.microsoft.com/office/drawing/2014/main" id="{34432564-82DD-43DD-9344-A91BF6371772}"/>
              </a:ext>
            </a:extLst>
          </p:cNvPr>
          <p:cNvPicPr>
            <a:picLocks noChangeAspect="1"/>
          </p:cNvPicPr>
          <p:nvPr/>
        </p:nvPicPr>
        <p:blipFill>
          <a:blip r:embed="rId3"/>
          <a:stretch>
            <a:fillRect/>
          </a:stretch>
        </p:blipFill>
        <p:spPr>
          <a:xfrm>
            <a:off x="2089456" y="792869"/>
            <a:ext cx="7225411" cy="5174862"/>
          </a:xfrm>
          <a:prstGeom prst="rect">
            <a:avLst/>
          </a:prstGeom>
        </p:spPr>
      </p:pic>
      <p:pic>
        <p:nvPicPr>
          <p:cNvPr id="8" name="Picture 7">
            <a:extLst>
              <a:ext uri="{FF2B5EF4-FFF2-40B4-BE49-F238E27FC236}">
                <a16:creationId xmlns:a16="http://schemas.microsoft.com/office/drawing/2014/main" id="{48AE1B49-BAEB-4003-A709-1C943D21613A}"/>
              </a:ext>
            </a:extLst>
          </p:cNvPr>
          <p:cNvPicPr>
            <a:picLocks noChangeAspect="1"/>
          </p:cNvPicPr>
          <p:nvPr/>
        </p:nvPicPr>
        <p:blipFill>
          <a:blip r:embed="rId4"/>
          <a:stretch>
            <a:fillRect/>
          </a:stretch>
        </p:blipFill>
        <p:spPr>
          <a:xfrm>
            <a:off x="10885444" y="1"/>
            <a:ext cx="1309731" cy="1072342"/>
          </a:xfrm>
          <a:prstGeom prst="rect">
            <a:avLst/>
          </a:prstGeom>
        </p:spPr>
      </p:pic>
      <p:sp>
        <p:nvSpPr>
          <p:cNvPr id="3" name="Rectangle: Rounded Corners 2">
            <a:extLst>
              <a:ext uri="{FF2B5EF4-FFF2-40B4-BE49-F238E27FC236}">
                <a16:creationId xmlns:a16="http://schemas.microsoft.com/office/drawing/2014/main" id="{A7400B7F-06FB-418B-B78C-C41B91FBE25D}"/>
              </a:ext>
            </a:extLst>
          </p:cNvPr>
          <p:cNvSpPr/>
          <p:nvPr/>
        </p:nvSpPr>
        <p:spPr bwMode="gray">
          <a:xfrm>
            <a:off x="4739780" y="3087149"/>
            <a:ext cx="2885813" cy="595618"/>
          </a:xfrm>
          <a:prstGeom prst="roundRect">
            <a:avLst/>
          </a:prstGeom>
          <a:noFill/>
          <a:ln w="25400" algn="ctr">
            <a:solidFill>
              <a:srgbClr val="F2B41B"/>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pl-PL"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40738162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p:cNvSpPr>
            <a:spLocks noGrp="1"/>
          </p:cNvSpPr>
          <p:nvPr>
            <p:ph type="body" sz="quarter" idx="11"/>
          </p:nvPr>
        </p:nvSpPr>
        <p:spPr>
          <a:xfrm>
            <a:off x="503999" y="1620000"/>
            <a:ext cx="11196934" cy="4716000"/>
          </a:xfrm>
        </p:spPr>
        <p:txBody>
          <a:bodyPr/>
          <a:lstStyle/>
          <a:p>
            <a:pPr lvl="0"/>
            <a:r>
              <a:rPr lang="pl-PL" dirty="0"/>
              <a:t>„Ludzki Pipeline” składał się z:</a:t>
            </a:r>
            <a:endParaRPr lang="en-US" dirty="0"/>
          </a:p>
          <a:p>
            <a:pPr lvl="1"/>
            <a:r>
              <a:rPr lang="pl-PL" dirty="0"/>
              <a:t>Lokalnie u siebie generowałem model – często parę godzin</a:t>
            </a:r>
          </a:p>
          <a:p>
            <a:pPr lvl="1"/>
            <a:r>
              <a:rPr lang="pl-PL" dirty="0"/>
              <a:t>Po wygenerowaniu modelu archiwizowałem go i wysyłałem na Slacku do Leszka</a:t>
            </a:r>
          </a:p>
          <a:p>
            <a:pPr lvl="1"/>
            <a:r>
              <a:rPr lang="pl-PL" dirty="0"/>
              <a:t>Leszek ręcznie aktualizował model na serwerze</a:t>
            </a:r>
          </a:p>
          <a:p>
            <a:pPr lvl="1"/>
            <a:r>
              <a:rPr lang="pl-PL" dirty="0"/>
              <a:t>Zostawał ręcznie włączony „deployment” poprzez komunikacje z API Azura</a:t>
            </a:r>
            <a:endParaRPr lang="en-US" dirty="0"/>
          </a:p>
        </p:txBody>
      </p:sp>
      <p:sp>
        <p:nvSpPr>
          <p:cNvPr id="2" name="Title"/>
          <p:cNvSpPr>
            <a:spLocks noGrp="1"/>
          </p:cNvSpPr>
          <p:nvPr>
            <p:ph type="title"/>
          </p:nvPr>
        </p:nvSpPr>
        <p:spPr/>
        <p:txBody>
          <a:bodyPr/>
          <a:lstStyle/>
          <a:p>
            <a:r>
              <a:rPr lang="pl-PL" dirty="0"/>
              <a:t>Pierwszy „pipeline”</a:t>
            </a:r>
            <a:endParaRPr lang="en-US" dirty="0"/>
          </a:p>
        </p:txBody>
      </p:sp>
      <p:pic>
        <p:nvPicPr>
          <p:cNvPr id="5" name="Picture 4">
            <a:extLst>
              <a:ext uri="{FF2B5EF4-FFF2-40B4-BE49-F238E27FC236}">
                <a16:creationId xmlns:a16="http://schemas.microsoft.com/office/drawing/2014/main" id="{3135B58B-E15F-4D59-AC3E-970F54BDCDC6}"/>
              </a:ext>
            </a:extLst>
          </p:cNvPr>
          <p:cNvPicPr>
            <a:picLocks noChangeAspect="1"/>
          </p:cNvPicPr>
          <p:nvPr/>
        </p:nvPicPr>
        <p:blipFill>
          <a:blip r:embed="rId2"/>
          <a:stretch>
            <a:fillRect/>
          </a:stretch>
        </p:blipFill>
        <p:spPr>
          <a:xfrm>
            <a:off x="10885444" y="1"/>
            <a:ext cx="1309731" cy="1072342"/>
          </a:xfrm>
          <a:prstGeom prst="rect">
            <a:avLst/>
          </a:prstGeom>
        </p:spPr>
      </p:pic>
    </p:spTree>
    <p:extLst>
      <p:ext uri="{BB962C8B-B14F-4D97-AF65-F5344CB8AC3E}">
        <p14:creationId xmlns:p14="http://schemas.microsoft.com/office/powerpoint/2010/main" val="4374159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vider"/>
          <p:cNvSpPr>
            <a:spLocks noGrp="1"/>
          </p:cNvSpPr>
          <p:nvPr>
            <p:ph type="ctrTitle"/>
          </p:nvPr>
        </p:nvSpPr>
        <p:spPr/>
        <p:txBody>
          <a:bodyPr/>
          <a:lstStyle/>
          <a:p>
            <a:r>
              <a:rPr lang="pl-PL" dirty="0"/>
              <a:t>Wielki </a:t>
            </a:r>
            <a:r>
              <a:rPr lang="pl-PL" dirty="0">
                <a:solidFill>
                  <a:schemeClr val="accent1"/>
                </a:solidFill>
              </a:rPr>
              <a:t>Crossover</a:t>
            </a:r>
            <a:endParaRPr lang="en-US" dirty="0">
              <a:solidFill>
                <a:schemeClr val="accent1"/>
              </a:solidFill>
            </a:endParaRPr>
          </a:p>
        </p:txBody>
      </p:sp>
    </p:spTree>
    <p:extLst>
      <p:ext uri="{BB962C8B-B14F-4D97-AF65-F5344CB8AC3E}">
        <p14:creationId xmlns:p14="http://schemas.microsoft.com/office/powerpoint/2010/main" val="7460415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pl-PL" dirty="0"/>
              <a:t>Czym w sumie jest chmura?</a:t>
            </a:r>
            <a:endParaRPr lang="en-US" dirty="0"/>
          </a:p>
        </p:txBody>
      </p:sp>
      <p:sp>
        <p:nvSpPr>
          <p:cNvPr id="5" name="Text Placeholder">
            <a:extLst>
              <a:ext uri="{FF2B5EF4-FFF2-40B4-BE49-F238E27FC236}">
                <a16:creationId xmlns:a16="http://schemas.microsoft.com/office/drawing/2014/main" id="{BDE2F5EF-425D-4FAD-B39A-AFF6631A1779}"/>
              </a:ext>
            </a:extLst>
          </p:cNvPr>
          <p:cNvSpPr txBox="1">
            <a:spLocks/>
          </p:cNvSpPr>
          <p:nvPr/>
        </p:nvSpPr>
        <p:spPr bwMode="black">
          <a:xfrm>
            <a:off x="503999" y="1638000"/>
            <a:ext cx="5112000" cy="4716000"/>
          </a:xfrm>
          <a:prstGeom prst="rect">
            <a:avLst/>
          </a:prstGeom>
        </p:spPr>
        <p:txBody>
          <a:bodyPr vert="horz" lIns="0" tIns="0" rIns="0" bIns="0" rtlCol="0" anchor="t">
            <a:normAutofit lnSpcReduction="10000"/>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pl-PL" dirty="0"/>
              <a:t>Chmurka jest:</a:t>
            </a:r>
            <a:endParaRPr lang="en-US" dirty="0"/>
          </a:p>
          <a:p>
            <a:pPr marL="179705" lvl="1" indent="-179705"/>
            <a:r>
              <a:rPr lang="pl-PL" dirty="0"/>
              <a:t>Serwerami</a:t>
            </a:r>
            <a:endParaRPr lang="pl-PL" dirty="0">
              <a:cs typeface="Arial"/>
            </a:endParaRPr>
          </a:p>
          <a:p>
            <a:pPr marL="179705" lvl="1" indent="-179705"/>
            <a:r>
              <a:rPr lang="pl-PL" dirty="0"/>
              <a:t>Zajętą przestrzenią</a:t>
            </a:r>
            <a:endParaRPr lang="pl-PL" dirty="0">
              <a:cs typeface="Arial"/>
            </a:endParaRPr>
          </a:p>
          <a:p>
            <a:pPr marL="179705" lvl="1" indent="-179705"/>
            <a:r>
              <a:rPr lang="pl-PL" dirty="0"/>
              <a:t>Zużytymi zasobami</a:t>
            </a:r>
            <a:endParaRPr lang="pl-PL" dirty="0">
              <a:cs typeface="Arial"/>
            </a:endParaRPr>
          </a:p>
          <a:p>
            <a:pPr marL="179705" lvl="1" indent="-179705"/>
            <a:r>
              <a:rPr lang="pl-PL" dirty="0"/>
              <a:t>Połączeniem z Internetem</a:t>
            </a:r>
            <a:endParaRPr lang="pl-PL" dirty="0">
              <a:cs typeface="Arial"/>
            </a:endParaRPr>
          </a:p>
          <a:p>
            <a:pPr marL="179705" lvl="1" indent="-179705"/>
            <a:r>
              <a:rPr lang="pl-PL" dirty="0"/>
              <a:t>Cudem na Ziemi</a:t>
            </a:r>
            <a:br>
              <a:rPr lang="pl-PL" dirty="0"/>
            </a:br>
            <a:endParaRPr lang="pl-PL" dirty="0"/>
          </a:p>
          <a:p>
            <a:pPr marL="0" lvl="1" indent="0">
              <a:buNone/>
            </a:pPr>
            <a:r>
              <a:rPr lang="pl-PL" dirty="0">
                <a:cs typeface="Arial"/>
              </a:rPr>
              <a:t>Rodzaje zasobów w chmurze:</a:t>
            </a:r>
          </a:p>
          <a:p>
            <a:pPr lvl="1"/>
            <a:r>
              <a:rPr lang="pl-PL" dirty="0"/>
              <a:t>Dyski</a:t>
            </a:r>
          </a:p>
          <a:p>
            <a:pPr lvl="1"/>
            <a:r>
              <a:rPr lang="pl-PL" dirty="0"/>
              <a:t>Maszyny wirtualne</a:t>
            </a:r>
          </a:p>
          <a:p>
            <a:pPr lvl="1"/>
            <a:r>
              <a:rPr lang="pl-PL" dirty="0"/>
              <a:t>Bazy danych</a:t>
            </a:r>
          </a:p>
          <a:p>
            <a:pPr lvl="1"/>
            <a:r>
              <a:rPr lang="pl-PL" dirty="0"/>
              <a:t>Scale sety</a:t>
            </a:r>
          </a:p>
          <a:p>
            <a:pPr lvl="1"/>
            <a:r>
              <a:rPr lang="pl-PL" dirty="0"/>
              <a:t>Load balancery </a:t>
            </a:r>
          </a:p>
          <a:p>
            <a:pPr lvl="1"/>
            <a:r>
              <a:rPr lang="pl-PL" dirty="0"/>
              <a:t>i wiele więcej…</a:t>
            </a:r>
          </a:p>
        </p:txBody>
      </p:sp>
      <p:pic>
        <p:nvPicPr>
          <p:cNvPr id="11" name="Picture 10">
            <a:extLst>
              <a:ext uri="{FF2B5EF4-FFF2-40B4-BE49-F238E27FC236}">
                <a16:creationId xmlns:a16="http://schemas.microsoft.com/office/drawing/2014/main" id="{D4923F8C-86B4-43FD-80AA-991F153E96FF}"/>
              </a:ext>
            </a:extLst>
          </p:cNvPr>
          <p:cNvPicPr>
            <a:picLocks noChangeAspect="1"/>
          </p:cNvPicPr>
          <p:nvPr/>
        </p:nvPicPr>
        <p:blipFill>
          <a:blip r:embed="rId2"/>
          <a:stretch>
            <a:fillRect/>
          </a:stretch>
        </p:blipFill>
        <p:spPr>
          <a:xfrm>
            <a:off x="5741944" y="1455183"/>
            <a:ext cx="5143500" cy="4752975"/>
          </a:xfrm>
          <a:prstGeom prst="rect">
            <a:avLst/>
          </a:prstGeom>
        </p:spPr>
      </p:pic>
      <p:pic>
        <p:nvPicPr>
          <p:cNvPr id="6" name="Picture 5">
            <a:extLst>
              <a:ext uri="{FF2B5EF4-FFF2-40B4-BE49-F238E27FC236}">
                <a16:creationId xmlns:a16="http://schemas.microsoft.com/office/drawing/2014/main" id="{D6FFC892-6434-45B3-B94D-0558919397B1}"/>
              </a:ext>
            </a:extLst>
          </p:cNvPr>
          <p:cNvPicPr>
            <a:picLocks noChangeAspect="1"/>
          </p:cNvPicPr>
          <p:nvPr/>
        </p:nvPicPr>
        <p:blipFill>
          <a:blip r:embed="rId3"/>
          <a:stretch>
            <a:fillRect/>
          </a:stretch>
        </p:blipFill>
        <p:spPr>
          <a:xfrm>
            <a:off x="10885444" y="1"/>
            <a:ext cx="1309731" cy="1072342"/>
          </a:xfrm>
          <a:prstGeom prst="rect">
            <a:avLst/>
          </a:prstGeom>
        </p:spPr>
      </p:pic>
    </p:spTree>
    <p:extLst>
      <p:ext uri="{BB962C8B-B14F-4D97-AF65-F5344CB8AC3E}">
        <p14:creationId xmlns:p14="http://schemas.microsoft.com/office/powerpoint/2010/main" val="29884320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04000" y="504000"/>
            <a:ext cx="11144249" cy="338554"/>
          </a:xfrm>
        </p:spPr>
        <p:txBody>
          <a:bodyPr/>
          <a:lstStyle/>
          <a:p>
            <a:r>
              <a:rPr lang="pl-PL" sz="2200" dirty="0"/>
              <a:t>Czym w sumie jest CI/CD aka Continous Integration, Continous Delivery?</a:t>
            </a:r>
            <a:endParaRPr lang="en-US" sz="2200" dirty="0"/>
          </a:p>
        </p:txBody>
      </p:sp>
      <p:pic>
        <p:nvPicPr>
          <p:cNvPr id="4100" name="Picture 4" descr="What is CI/CD?">
            <a:extLst>
              <a:ext uri="{FF2B5EF4-FFF2-40B4-BE49-F238E27FC236}">
                <a16:creationId xmlns:a16="http://schemas.microsoft.com/office/drawing/2014/main" id="{4B04B0F1-1903-42FD-B7D7-D3031E833B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462" y="1020000"/>
            <a:ext cx="11144250" cy="5334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4FFC50F-7EA3-48DB-B056-356C7321C8EA}"/>
              </a:ext>
            </a:extLst>
          </p:cNvPr>
          <p:cNvPicPr>
            <a:picLocks noChangeAspect="1"/>
          </p:cNvPicPr>
          <p:nvPr/>
        </p:nvPicPr>
        <p:blipFill>
          <a:blip r:embed="rId3"/>
          <a:stretch>
            <a:fillRect/>
          </a:stretch>
        </p:blipFill>
        <p:spPr>
          <a:xfrm>
            <a:off x="10885444" y="1"/>
            <a:ext cx="1309731" cy="1072342"/>
          </a:xfrm>
          <a:prstGeom prst="rect">
            <a:avLst/>
          </a:prstGeom>
        </p:spPr>
      </p:pic>
    </p:spTree>
    <p:extLst>
      <p:ext uri="{BB962C8B-B14F-4D97-AF65-F5344CB8AC3E}">
        <p14:creationId xmlns:p14="http://schemas.microsoft.com/office/powerpoint/2010/main" val="2109555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pl-PL" dirty="0"/>
              <a:t>Dwa środowiska</a:t>
            </a:r>
            <a:endParaRPr lang="en-US" dirty="0"/>
          </a:p>
        </p:txBody>
      </p:sp>
      <p:sp>
        <p:nvSpPr>
          <p:cNvPr id="7" name="Text Placeholder column 1">
            <a:extLst>
              <a:ext uri="{FF2B5EF4-FFF2-40B4-BE49-F238E27FC236}">
                <a16:creationId xmlns:a16="http://schemas.microsoft.com/office/drawing/2014/main" id="{63151B56-44C0-4D35-88EB-98768746D780}"/>
              </a:ext>
            </a:extLst>
          </p:cNvPr>
          <p:cNvSpPr txBox="1">
            <a:spLocks/>
          </p:cNvSpPr>
          <p:nvPr/>
        </p:nvSpPr>
        <p:spPr bwMode="gray">
          <a:xfrm>
            <a:off x="504000" y="1620000"/>
            <a:ext cx="5328000" cy="4716000"/>
          </a:xfrm>
          <a:prstGeom prst="rect">
            <a:avLst/>
          </a:prstGeom>
          <a:noFill/>
        </p:spPr>
        <p:txBody>
          <a:bodyPr vert="horz" lIns="0" tIns="0" rIns="0" bIns="0" rtlCol="0" anchor="t" anchorCtr="0">
            <a:norm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l"/>
            <a:r>
              <a:rPr lang="pl-PL" sz="2000" dirty="0"/>
              <a:t>Stg (Staging)</a:t>
            </a:r>
            <a:endParaRPr lang="en-US" sz="2000" dirty="0"/>
          </a:p>
          <a:p>
            <a:pPr marL="179705" lvl="1" indent="-179705"/>
            <a:r>
              <a:rPr lang="pl-PL" dirty="0"/>
              <a:t>Środowisko wykorzystywane do celów testowych, eksperymentacyjnych. Głównie połączone z procesem rozwijania nowych ficzerów, poprawiania modelu czy pipeline’ów etc. </a:t>
            </a:r>
            <a:endParaRPr lang="en-US" dirty="0">
              <a:cs typeface="Arial"/>
            </a:endParaRPr>
          </a:p>
        </p:txBody>
      </p:sp>
      <p:sp>
        <p:nvSpPr>
          <p:cNvPr id="8" name="Text Placeholder column 2">
            <a:extLst>
              <a:ext uri="{FF2B5EF4-FFF2-40B4-BE49-F238E27FC236}">
                <a16:creationId xmlns:a16="http://schemas.microsoft.com/office/drawing/2014/main" id="{B88EFE6A-507D-441F-878C-6E41479A3803}"/>
              </a:ext>
            </a:extLst>
          </p:cNvPr>
          <p:cNvSpPr>
            <a:spLocks noGrp="1"/>
          </p:cNvSpPr>
          <p:nvPr>
            <p:ph type="body" sz="quarter" idx="11"/>
          </p:nvPr>
        </p:nvSpPr>
        <p:spPr>
          <a:xfrm>
            <a:off x="6362477" y="1620000"/>
            <a:ext cx="5328000" cy="4716000"/>
          </a:xfrm>
        </p:spPr>
        <p:txBody>
          <a:bodyPr/>
          <a:lstStyle/>
          <a:p>
            <a:pPr lvl="0"/>
            <a:r>
              <a:rPr lang="pl-PL" dirty="0"/>
              <a:t>Prod (Production)</a:t>
            </a:r>
            <a:endParaRPr lang="en-US" dirty="0"/>
          </a:p>
          <a:p>
            <a:pPr lvl="1"/>
            <a:r>
              <a:rPr lang="pl-PL" dirty="0"/>
              <a:t>Środowisko odpowiedzialne za obsługę żądań wysyłanych przez użytkowników końcowych. Jest monitorowane i utrzymywane, by zapewnić jak najlepsze doświadczenia użytkownikom. Tylko „działające” i „przetestowane” wersje są tam wdrażane.</a:t>
            </a:r>
            <a:endParaRPr lang="en-US" dirty="0"/>
          </a:p>
        </p:txBody>
      </p:sp>
      <p:pic>
        <p:nvPicPr>
          <p:cNvPr id="9" name="Picture 8">
            <a:extLst>
              <a:ext uri="{FF2B5EF4-FFF2-40B4-BE49-F238E27FC236}">
                <a16:creationId xmlns:a16="http://schemas.microsoft.com/office/drawing/2014/main" id="{77F66B0D-5838-4088-B25F-B3DF40F1DE9D}"/>
              </a:ext>
            </a:extLst>
          </p:cNvPr>
          <p:cNvPicPr>
            <a:picLocks noChangeAspect="1"/>
          </p:cNvPicPr>
          <p:nvPr/>
        </p:nvPicPr>
        <p:blipFill>
          <a:blip r:embed="rId2"/>
          <a:stretch>
            <a:fillRect/>
          </a:stretch>
        </p:blipFill>
        <p:spPr>
          <a:xfrm>
            <a:off x="10885444" y="1"/>
            <a:ext cx="1309731" cy="1072342"/>
          </a:xfrm>
          <a:prstGeom prst="rect">
            <a:avLst/>
          </a:prstGeom>
        </p:spPr>
      </p:pic>
    </p:spTree>
    <p:extLst>
      <p:ext uri="{BB962C8B-B14F-4D97-AF65-F5344CB8AC3E}">
        <p14:creationId xmlns:p14="http://schemas.microsoft.com/office/powerpoint/2010/main" val="23790368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p:cNvSpPr>
            <a:spLocks noGrp="1"/>
          </p:cNvSpPr>
          <p:nvPr>
            <p:ph type="body" sz="quarter" idx="11"/>
          </p:nvPr>
        </p:nvSpPr>
        <p:spPr/>
        <p:txBody>
          <a:bodyPr/>
          <a:lstStyle/>
          <a:p>
            <a:pPr lvl="0"/>
            <a:r>
              <a:rPr lang="pl-PL" dirty="0"/>
              <a:t>Jenkins jest darmowym oraz open-source serwerem pozwalającym na automatyzacje. Pomaga zautomatyzować takie procesy jak: budowanie, testowanie czy też wdrażanie projektu.</a:t>
            </a:r>
            <a:endParaRPr lang="en-US" dirty="0"/>
          </a:p>
        </p:txBody>
      </p:sp>
      <p:sp>
        <p:nvSpPr>
          <p:cNvPr id="2" name="Title"/>
          <p:cNvSpPr>
            <a:spLocks noGrp="1"/>
          </p:cNvSpPr>
          <p:nvPr>
            <p:ph type="title"/>
          </p:nvPr>
        </p:nvSpPr>
        <p:spPr/>
        <p:txBody>
          <a:bodyPr/>
          <a:lstStyle/>
          <a:p>
            <a:r>
              <a:rPr lang="pl-PL" dirty="0"/>
              <a:t>Automatyzacja - Jenkins</a:t>
            </a:r>
            <a:endParaRPr lang="en-US" dirty="0"/>
          </a:p>
        </p:txBody>
      </p:sp>
      <p:pic>
        <p:nvPicPr>
          <p:cNvPr id="3074" name="Picture 2">
            <a:extLst>
              <a:ext uri="{FF2B5EF4-FFF2-40B4-BE49-F238E27FC236}">
                <a16:creationId xmlns:a16="http://schemas.microsoft.com/office/drawing/2014/main" id="{980F7223-287A-4F39-B32A-E2493C769A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3688" y="873332"/>
            <a:ext cx="3956641" cy="54626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A5F6D0B-A02E-4FF2-836A-036C18F8A8AB}"/>
              </a:ext>
            </a:extLst>
          </p:cNvPr>
          <p:cNvPicPr>
            <a:picLocks noChangeAspect="1"/>
          </p:cNvPicPr>
          <p:nvPr/>
        </p:nvPicPr>
        <p:blipFill>
          <a:blip r:embed="rId3"/>
          <a:stretch>
            <a:fillRect/>
          </a:stretch>
        </p:blipFill>
        <p:spPr>
          <a:xfrm>
            <a:off x="10885444" y="1"/>
            <a:ext cx="1309731" cy="1072342"/>
          </a:xfrm>
          <a:prstGeom prst="rect">
            <a:avLst/>
          </a:prstGeom>
        </p:spPr>
      </p:pic>
    </p:spTree>
    <p:extLst>
      <p:ext uri="{BB962C8B-B14F-4D97-AF65-F5344CB8AC3E}">
        <p14:creationId xmlns:p14="http://schemas.microsoft.com/office/powerpoint/2010/main" val="1618832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p:cNvSpPr>
            <a:spLocks noGrp="1"/>
          </p:cNvSpPr>
          <p:nvPr>
            <p:ph type="body" sz="quarter" idx="11"/>
          </p:nvPr>
        </p:nvSpPr>
        <p:spPr/>
        <p:txBody>
          <a:bodyPr/>
          <a:lstStyle/>
          <a:p>
            <a:pPr lvl="1"/>
            <a:r>
              <a:rPr lang="pl-PL" dirty="0"/>
              <a:t>Instalujemy Jenkinsa (nieważne czy lokalnie czy na zewnętrznych maszynach)</a:t>
            </a:r>
          </a:p>
          <a:p>
            <a:pPr lvl="1"/>
            <a:r>
              <a:rPr lang="pl-PL" dirty="0"/>
              <a:t>Opcjonalnie instalujemy pluginy</a:t>
            </a:r>
            <a:endParaRPr lang="en-US" dirty="0"/>
          </a:p>
          <a:p>
            <a:pPr lvl="2"/>
            <a:r>
              <a:rPr lang="pl-PL" dirty="0"/>
              <a:t>Rozszerzają one możliwości Jenkinsa np. Integracja z github lub MS Azure</a:t>
            </a:r>
          </a:p>
          <a:p>
            <a:pPr lvl="1"/>
            <a:r>
              <a:rPr lang="pl-PL" dirty="0"/>
              <a:t>Tworzymy pipeline</a:t>
            </a:r>
          </a:p>
          <a:p>
            <a:pPr lvl="1"/>
            <a:r>
              <a:rPr lang="pl-PL" dirty="0"/>
              <a:t>Naciskamy guzik i patrzymy jak dzieją się czary</a:t>
            </a:r>
          </a:p>
          <a:p>
            <a:pPr marL="179387" lvl="2" indent="0">
              <a:buNone/>
            </a:pPr>
            <a:endParaRPr lang="pl-PL" dirty="0"/>
          </a:p>
        </p:txBody>
      </p:sp>
      <p:sp>
        <p:nvSpPr>
          <p:cNvPr id="2" name="Title"/>
          <p:cNvSpPr>
            <a:spLocks noGrp="1"/>
          </p:cNvSpPr>
          <p:nvPr>
            <p:ph type="title"/>
          </p:nvPr>
        </p:nvSpPr>
        <p:spPr/>
        <p:txBody>
          <a:bodyPr/>
          <a:lstStyle/>
          <a:p>
            <a:r>
              <a:rPr lang="pl-PL" dirty="0"/>
              <a:t>A w praktyce?</a:t>
            </a:r>
            <a:endParaRPr lang="en-US" dirty="0"/>
          </a:p>
        </p:txBody>
      </p:sp>
      <p:pic>
        <p:nvPicPr>
          <p:cNvPr id="5122" name="Picture 2" descr="Jenkins - do you even build&quot; Sticker by emperors-vault | Redbubble">
            <a:extLst>
              <a:ext uri="{FF2B5EF4-FFF2-40B4-BE49-F238E27FC236}">
                <a16:creationId xmlns:a16="http://schemas.microsoft.com/office/drawing/2014/main" id="{EB8FE2CD-5D3A-4756-B634-12B8775149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4678" y="1620000"/>
            <a:ext cx="4716000" cy="4716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EB595B7-752A-4EEC-9C38-C29CAA85E9CB}"/>
              </a:ext>
            </a:extLst>
          </p:cNvPr>
          <p:cNvPicPr>
            <a:picLocks noChangeAspect="1"/>
          </p:cNvPicPr>
          <p:nvPr/>
        </p:nvPicPr>
        <p:blipFill>
          <a:blip r:embed="rId3"/>
          <a:stretch>
            <a:fillRect/>
          </a:stretch>
        </p:blipFill>
        <p:spPr>
          <a:xfrm>
            <a:off x="10885444" y="1"/>
            <a:ext cx="1309731" cy="1072342"/>
          </a:xfrm>
          <a:prstGeom prst="rect">
            <a:avLst/>
          </a:prstGeom>
        </p:spPr>
      </p:pic>
    </p:spTree>
    <p:extLst>
      <p:ext uri="{BB962C8B-B14F-4D97-AF65-F5344CB8AC3E}">
        <p14:creationId xmlns:p14="http://schemas.microsoft.com/office/powerpoint/2010/main" val="31401734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pl-PL" dirty="0"/>
              <a:t>Co można zautomatyzować?</a:t>
            </a:r>
            <a:endParaRPr lang="en-US" dirty="0"/>
          </a:p>
        </p:txBody>
      </p:sp>
      <p:sp>
        <p:nvSpPr>
          <p:cNvPr id="8" name="Text Placeholder">
            <a:extLst>
              <a:ext uri="{FF2B5EF4-FFF2-40B4-BE49-F238E27FC236}">
                <a16:creationId xmlns:a16="http://schemas.microsoft.com/office/drawing/2014/main" id="{23815D0C-39C3-4866-BB1F-B016C9590C85}"/>
              </a:ext>
            </a:extLst>
          </p:cNvPr>
          <p:cNvSpPr>
            <a:spLocks noGrp="1"/>
          </p:cNvSpPr>
          <p:nvPr>
            <p:ph type="body" sz="quarter" idx="11"/>
          </p:nvPr>
        </p:nvSpPr>
        <p:spPr>
          <a:xfrm>
            <a:off x="503999" y="1620000"/>
            <a:ext cx="11196934" cy="4716000"/>
          </a:xfrm>
        </p:spPr>
        <p:txBody>
          <a:bodyPr/>
          <a:lstStyle/>
          <a:p>
            <a:pPr lvl="0"/>
            <a:r>
              <a:rPr lang="pl-PL" dirty="0"/>
              <a:t>Dla przypomnienia jak to działało:</a:t>
            </a:r>
            <a:endParaRPr lang="en-US" dirty="0"/>
          </a:p>
          <a:p>
            <a:pPr lvl="1"/>
            <a:r>
              <a:rPr lang="pl-PL" dirty="0"/>
              <a:t>Lokalnie u siebie generowałem model – często parę godzin</a:t>
            </a:r>
          </a:p>
          <a:p>
            <a:pPr lvl="1"/>
            <a:r>
              <a:rPr lang="pl-PL" dirty="0"/>
              <a:t>Po wygenerowaniu modelu archiwizowałem go i wysyłałem na Slacku do Leszka</a:t>
            </a:r>
          </a:p>
          <a:p>
            <a:pPr lvl="1"/>
            <a:r>
              <a:rPr lang="pl-PL" dirty="0"/>
              <a:t>Leszek ręcznie aktualizował model na serwerze</a:t>
            </a:r>
          </a:p>
          <a:p>
            <a:pPr lvl="1"/>
            <a:r>
              <a:rPr lang="pl-PL" dirty="0"/>
              <a:t>Zostawał ręcznie włączony „deployment” poprzez komunikacje z API Azura</a:t>
            </a:r>
            <a:endParaRPr lang="en-US" dirty="0"/>
          </a:p>
        </p:txBody>
      </p:sp>
      <p:pic>
        <p:nvPicPr>
          <p:cNvPr id="4" name="Picture 3">
            <a:extLst>
              <a:ext uri="{FF2B5EF4-FFF2-40B4-BE49-F238E27FC236}">
                <a16:creationId xmlns:a16="http://schemas.microsoft.com/office/drawing/2014/main" id="{4108C431-B2E4-4FC2-814E-3EF1C0807089}"/>
              </a:ext>
            </a:extLst>
          </p:cNvPr>
          <p:cNvPicPr>
            <a:picLocks noChangeAspect="1"/>
          </p:cNvPicPr>
          <p:nvPr/>
        </p:nvPicPr>
        <p:blipFill>
          <a:blip r:embed="rId2"/>
          <a:stretch>
            <a:fillRect/>
          </a:stretch>
        </p:blipFill>
        <p:spPr>
          <a:xfrm>
            <a:off x="10885444" y="1"/>
            <a:ext cx="1309731" cy="1072342"/>
          </a:xfrm>
          <a:prstGeom prst="rect">
            <a:avLst/>
          </a:prstGeom>
        </p:spPr>
      </p:pic>
    </p:spTree>
    <p:extLst>
      <p:ext uri="{BB962C8B-B14F-4D97-AF65-F5344CB8AC3E}">
        <p14:creationId xmlns:p14="http://schemas.microsoft.com/office/powerpoint/2010/main" val="17361051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p:cNvSpPr>
            <a:spLocks noGrp="1"/>
          </p:cNvSpPr>
          <p:nvPr>
            <p:ph type="body" sz="quarter" idx="11"/>
          </p:nvPr>
        </p:nvSpPr>
        <p:spPr/>
        <p:txBody>
          <a:bodyPr/>
          <a:lstStyle/>
          <a:p>
            <a:pPr lvl="1"/>
            <a:r>
              <a:rPr lang="pl-PL" dirty="0"/>
              <a:t>classifai-tool-pipeline – odpowiedzialny za deployment na środowisko stg</a:t>
            </a:r>
          </a:p>
          <a:p>
            <a:pPr lvl="1"/>
            <a:r>
              <a:rPr lang="pl-PL" dirty="0"/>
              <a:t>classifai-tool-prod-pipeline – odpowiedzianly za deployment na środowisko prod</a:t>
            </a:r>
          </a:p>
          <a:p>
            <a:pPr lvl="1"/>
            <a:r>
              <a:rPr lang="pl-PL" dirty="0"/>
              <a:t>classifai-tool-release-pipeline – odpowiedzialny za realease na githubie</a:t>
            </a:r>
          </a:p>
          <a:p>
            <a:pPr lvl="1"/>
            <a:r>
              <a:rPr lang="pl-PL" dirty="0"/>
              <a:t>train-model – odpowiedzialny za szkolenie modelu</a:t>
            </a:r>
          </a:p>
          <a:p>
            <a:pPr lvl="1"/>
            <a:r>
              <a:rPr lang="pl-PL" dirty="0"/>
              <a:t>model-check – odpowiedzialny za przetestowanie modelu</a:t>
            </a:r>
            <a:endParaRPr lang="en-US" dirty="0"/>
          </a:p>
        </p:txBody>
      </p:sp>
      <p:sp>
        <p:nvSpPr>
          <p:cNvPr id="2" name="Title"/>
          <p:cNvSpPr>
            <a:spLocks noGrp="1"/>
          </p:cNvSpPr>
          <p:nvPr>
            <p:ph type="title"/>
          </p:nvPr>
        </p:nvSpPr>
        <p:spPr/>
        <p:txBody>
          <a:bodyPr/>
          <a:lstStyle/>
          <a:p>
            <a:r>
              <a:rPr lang="pl-PL" dirty="0"/>
              <a:t>Pipeline’y w projekcie</a:t>
            </a:r>
            <a:endParaRPr lang="en-US" dirty="0"/>
          </a:p>
        </p:txBody>
      </p:sp>
      <p:pic>
        <p:nvPicPr>
          <p:cNvPr id="5" name="Picture 4">
            <a:extLst>
              <a:ext uri="{FF2B5EF4-FFF2-40B4-BE49-F238E27FC236}">
                <a16:creationId xmlns:a16="http://schemas.microsoft.com/office/drawing/2014/main" id="{3E60DCC3-2C6C-4E06-B4A4-822BE96115BD}"/>
              </a:ext>
            </a:extLst>
          </p:cNvPr>
          <p:cNvPicPr>
            <a:picLocks noChangeAspect="1"/>
          </p:cNvPicPr>
          <p:nvPr/>
        </p:nvPicPr>
        <p:blipFill>
          <a:blip r:embed="rId2"/>
          <a:stretch>
            <a:fillRect/>
          </a:stretch>
        </p:blipFill>
        <p:spPr>
          <a:xfrm>
            <a:off x="10885444" y="1"/>
            <a:ext cx="1309731" cy="1072342"/>
          </a:xfrm>
          <a:prstGeom prst="rect">
            <a:avLst/>
          </a:prstGeom>
        </p:spPr>
      </p:pic>
      <p:pic>
        <p:nvPicPr>
          <p:cNvPr id="3" name="Picture 2">
            <a:extLst>
              <a:ext uri="{FF2B5EF4-FFF2-40B4-BE49-F238E27FC236}">
                <a16:creationId xmlns:a16="http://schemas.microsoft.com/office/drawing/2014/main" id="{F420AC9A-3E6C-4781-A11E-7438AF696852}"/>
              </a:ext>
            </a:extLst>
          </p:cNvPr>
          <p:cNvPicPr>
            <a:picLocks noChangeAspect="1"/>
          </p:cNvPicPr>
          <p:nvPr/>
        </p:nvPicPr>
        <p:blipFill>
          <a:blip r:embed="rId3"/>
          <a:stretch>
            <a:fillRect/>
          </a:stretch>
        </p:blipFill>
        <p:spPr>
          <a:xfrm>
            <a:off x="5922493" y="1387939"/>
            <a:ext cx="5768683" cy="3106612"/>
          </a:xfrm>
          <a:prstGeom prst="rect">
            <a:avLst/>
          </a:prstGeom>
        </p:spPr>
      </p:pic>
    </p:spTree>
    <p:extLst>
      <p:ext uri="{BB962C8B-B14F-4D97-AF65-F5344CB8AC3E}">
        <p14:creationId xmlns:p14="http://schemas.microsoft.com/office/powerpoint/2010/main" val="30106998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p:cNvSpPr>
            <a:spLocks noGrp="1"/>
          </p:cNvSpPr>
          <p:nvPr>
            <p:ph type="body" sz="quarter" idx="11"/>
          </p:nvPr>
        </p:nvSpPr>
        <p:spPr/>
        <p:txBody>
          <a:bodyPr/>
          <a:lstStyle/>
          <a:p>
            <a:pPr lvl="1"/>
            <a:r>
              <a:rPr lang="pl-PL" dirty="0"/>
              <a:t>Zaczęliśmy z malutkim projektem bez datasetu</a:t>
            </a:r>
          </a:p>
          <a:p>
            <a:pPr lvl="1"/>
            <a:r>
              <a:rPr lang="pl-PL" dirty="0"/>
              <a:t>Generujemy dane sami na podstawie słów kluczy i generycznego kodu</a:t>
            </a:r>
          </a:p>
          <a:p>
            <a:pPr lvl="1"/>
            <a:r>
              <a:rPr lang="pl-PL" dirty="0"/>
              <a:t>Za pomocą MS Azure i ViolentMokey dostarczyliśmy produkt do użytkownika</a:t>
            </a:r>
          </a:p>
          <a:p>
            <a:pPr lvl="1"/>
            <a:r>
              <a:rPr lang="pl-PL" dirty="0"/>
              <a:t>Za pomocą Jenkinsa w chmurze zautomatyzowane zostały procesy szkolenia oraz wdrażania</a:t>
            </a:r>
          </a:p>
        </p:txBody>
      </p:sp>
      <p:sp>
        <p:nvSpPr>
          <p:cNvPr id="2" name="Title"/>
          <p:cNvSpPr>
            <a:spLocks noGrp="1"/>
          </p:cNvSpPr>
          <p:nvPr>
            <p:ph type="title"/>
          </p:nvPr>
        </p:nvSpPr>
        <p:spPr/>
        <p:txBody>
          <a:bodyPr/>
          <a:lstStyle/>
          <a:p>
            <a:r>
              <a:rPr lang="pl-PL" dirty="0"/>
              <a:t>Małe podsumowanie</a:t>
            </a:r>
            <a:endParaRPr lang="en-US" dirty="0"/>
          </a:p>
        </p:txBody>
      </p:sp>
      <p:pic>
        <p:nvPicPr>
          <p:cNvPr id="5" name="Picture 4">
            <a:extLst>
              <a:ext uri="{FF2B5EF4-FFF2-40B4-BE49-F238E27FC236}">
                <a16:creationId xmlns:a16="http://schemas.microsoft.com/office/drawing/2014/main" id="{3E60DCC3-2C6C-4E06-B4A4-822BE96115BD}"/>
              </a:ext>
            </a:extLst>
          </p:cNvPr>
          <p:cNvPicPr>
            <a:picLocks noChangeAspect="1"/>
          </p:cNvPicPr>
          <p:nvPr/>
        </p:nvPicPr>
        <p:blipFill>
          <a:blip r:embed="rId2"/>
          <a:stretch>
            <a:fillRect/>
          </a:stretch>
        </p:blipFill>
        <p:spPr>
          <a:xfrm>
            <a:off x="10885444" y="1"/>
            <a:ext cx="1309731" cy="1072342"/>
          </a:xfrm>
          <a:prstGeom prst="rect">
            <a:avLst/>
          </a:prstGeom>
        </p:spPr>
      </p:pic>
    </p:spTree>
    <p:extLst>
      <p:ext uri="{BB962C8B-B14F-4D97-AF65-F5344CB8AC3E}">
        <p14:creationId xmlns:p14="http://schemas.microsoft.com/office/powerpoint/2010/main" val="88630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Bild 1" descr="shadow.png">
            <a:extLst>
              <a:ext uri="{FF2B5EF4-FFF2-40B4-BE49-F238E27FC236}">
                <a16:creationId xmlns:a16="http://schemas.microsoft.com/office/drawing/2014/main" id="{0A04EC4C-B046-45BC-B398-DA3F169845F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43573" y="5544215"/>
            <a:ext cx="4161831" cy="6606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Bild 21" descr="y2013_onethird_circle_arrow.png">
            <a:extLst>
              <a:ext uri="{FF2B5EF4-FFF2-40B4-BE49-F238E27FC236}">
                <a16:creationId xmlns:a16="http://schemas.microsoft.com/office/drawing/2014/main" id="{F4F62A70-08BF-484A-9095-A21F3B13E95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873179" y="3560833"/>
            <a:ext cx="3132225" cy="2019646"/>
          </a:xfrm>
          <a:prstGeom prst="rect">
            <a:avLst/>
          </a:prstGeom>
        </p:spPr>
      </p:pic>
      <p:pic>
        <p:nvPicPr>
          <p:cNvPr id="16" name="Bild 22" descr="y2013_onethird_circle_arrow.png">
            <a:extLst>
              <a:ext uri="{FF2B5EF4-FFF2-40B4-BE49-F238E27FC236}">
                <a16:creationId xmlns:a16="http://schemas.microsoft.com/office/drawing/2014/main" id="{94E584A8-68C0-4294-90E0-725F80DD0288}"/>
              </a:ext>
            </a:extLst>
          </p:cNvPr>
          <p:cNvPicPr>
            <a:picLocks noChangeAspect="1"/>
          </p:cNvPicPr>
          <p:nvPr/>
        </p:nvPicPr>
        <p:blipFill>
          <a:blip r:embed="rId4">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rot="7234707">
            <a:off x="3223062" y="2444984"/>
            <a:ext cx="3132224" cy="2019646"/>
          </a:xfrm>
          <a:prstGeom prst="rect">
            <a:avLst/>
          </a:prstGeom>
        </p:spPr>
      </p:pic>
      <p:pic>
        <p:nvPicPr>
          <p:cNvPr id="17" name="Bild 23" descr="y2013_onethird_circle_arrow.png">
            <a:extLst>
              <a:ext uri="{FF2B5EF4-FFF2-40B4-BE49-F238E27FC236}">
                <a16:creationId xmlns:a16="http://schemas.microsoft.com/office/drawing/2014/main" id="{FA273EE7-8043-4671-978B-B045EE1EDADD}"/>
              </a:ext>
            </a:extLst>
          </p:cNvPr>
          <p:cNvPicPr>
            <a:picLocks noChangeAspect="1"/>
          </p:cNvPicPr>
          <p:nvPr/>
        </p:nvPicPr>
        <p:blipFill>
          <a:blip r:embed="rId4">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rot="14377568">
            <a:off x="5034277" y="1598855"/>
            <a:ext cx="3132224" cy="2019646"/>
          </a:xfrm>
          <a:prstGeom prst="rect">
            <a:avLst/>
          </a:prstGeom>
        </p:spPr>
      </p:pic>
      <p:sp>
        <p:nvSpPr>
          <p:cNvPr id="18" name="Rectangle 1">
            <a:extLst>
              <a:ext uri="{FF2B5EF4-FFF2-40B4-BE49-F238E27FC236}">
                <a16:creationId xmlns:a16="http://schemas.microsoft.com/office/drawing/2014/main" id="{94AC908C-03DE-42D9-A91D-4222733DF51B}"/>
              </a:ext>
            </a:extLst>
          </p:cNvPr>
          <p:cNvSpPr txBox="1">
            <a:spLocks noChangeArrowheads="1"/>
          </p:cNvSpPr>
          <p:nvPr/>
        </p:nvSpPr>
        <p:spPr bwMode="auto">
          <a:xfrm>
            <a:off x="493258" y="1000370"/>
            <a:ext cx="3953378" cy="1828724"/>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5709" tIns="35709" rIns="35709" bIns="35709" anchor="t"/>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defTabSz="914400">
              <a:defRPr/>
            </a:pPr>
            <a:r>
              <a:rPr lang="pl-PL" sz="2400" b="1" dirty="0">
                <a:solidFill>
                  <a:srgbClr val="FFC000"/>
                </a:solidFill>
                <a:latin typeface="Calibri"/>
                <a:cs typeface="Calibri"/>
              </a:rPr>
              <a:t>Różnorodność domen</a:t>
            </a:r>
            <a:endParaRPr lang="en-US" sz="2400" b="1" dirty="0">
              <a:solidFill>
                <a:srgbClr val="FFC000"/>
              </a:solidFill>
              <a:latin typeface="Calibri"/>
              <a:cs typeface="Calibri"/>
            </a:endParaRPr>
          </a:p>
          <a:p>
            <a:pPr defTabSz="914400">
              <a:defRPr/>
            </a:pPr>
            <a:r>
              <a:rPr lang="en-US" sz="2400" b="1">
                <a:latin typeface="Calibri"/>
                <a:cs typeface="Calibri"/>
              </a:rPr>
              <a:t>E-commerce, social commerce, </a:t>
            </a:r>
            <a:r>
              <a:rPr lang="pl-PL" sz="2400" b="1">
                <a:latin typeface="Calibri"/>
                <a:cs typeface="Calibri"/>
              </a:rPr>
              <a:t>cloud</a:t>
            </a:r>
            <a:r>
              <a:rPr lang="pl-PL" sz="2400" b="1" dirty="0">
                <a:latin typeface="Calibri"/>
                <a:cs typeface="Calibri"/>
              </a:rPr>
              <a:t> platform, </a:t>
            </a:r>
            <a:r>
              <a:rPr lang="pl-PL" sz="2400" b="1">
                <a:latin typeface="Calibri"/>
                <a:cs typeface="Calibri"/>
              </a:rPr>
              <a:t>open source</a:t>
            </a:r>
            <a:r>
              <a:rPr lang="en-US" sz="2400" b="1">
                <a:latin typeface="Calibri"/>
                <a:cs typeface="Calibri"/>
              </a:rPr>
              <a:t>,... </a:t>
            </a:r>
          </a:p>
        </p:txBody>
      </p:sp>
      <p:sp>
        <p:nvSpPr>
          <p:cNvPr id="19" name="Rectangle 1">
            <a:extLst>
              <a:ext uri="{FF2B5EF4-FFF2-40B4-BE49-F238E27FC236}">
                <a16:creationId xmlns:a16="http://schemas.microsoft.com/office/drawing/2014/main" id="{018C5612-621C-4612-8ADA-24C7262B4533}"/>
              </a:ext>
            </a:extLst>
          </p:cNvPr>
          <p:cNvSpPr txBox="1">
            <a:spLocks noChangeArrowheads="1"/>
          </p:cNvSpPr>
          <p:nvPr/>
        </p:nvSpPr>
        <p:spPr bwMode="auto">
          <a:xfrm>
            <a:off x="8263206" y="2637005"/>
            <a:ext cx="4157281" cy="1581832"/>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5709" tIns="35709" rIns="35709" bIns="35709" anchor="t"/>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defTabSz="914400" eaLnBrk="1" hangingPunct="1">
              <a:defRPr/>
            </a:pPr>
            <a:r>
              <a:rPr lang="pl-PL" sz="2400" b="1" dirty="0">
                <a:solidFill>
                  <a:srgbClr val="FFC000"/>
                </a:solidFill>
                <a:latin typeface="Calibri"/>
                <a:ea typeface="ヒラギノ角ゴ ProN W6"/>
                <a:cs typeface="Calibri"/>
              </a:rPr>
              <a:t>Różnorodność specjalizacji</a:t>
            </a:r>
            <a:endParaRPr lang="en-US" sz="2400" b="1" dirty="0">
              <a:solidFill>
                <a:srgbClr val="FFC000"/>
              </a:solidFill>
              <a:latin typeface="Calibri" panose="020F0502020204030204" pitchFamily="34" charset="0"/>
              <a:ea typeface="ヒラギノ角ゴ ProN W6"/>
              <a:cs typeface="Calibri" panose="020F0502020204030204" pitchFamily="34" charset="0"/>
            </a:endParaRPr>
          </a:p>
          <a:p>
            <a:pPr defTabSz="914400" eaLnBrk="1" hangingPunct="1">
              <a:defRPr/>
            </a:pPr>
            <a:r>
              <a:rPr lang="pl-PL" sz="2400" b="1" dirty="0">
                <a:solidFill>
                  <a:srgbClr val="FFFFFF"/>
                </a:solidFill>
                <a:latin typeface="Calibri"/>
                <a:ea typeface="ヒラギノ角ゴ ProN W6"/>
                <a:cs typeface="Calibri"/>
              </a:rPr>
              <a:t>Product </a:t>
            </a:r>
            <a:r>
              <a:rPr lang="pl-PL" sz="2400" b="1" dirty="0" err="1">
                <a:solidFill>
                  <a:srgbClr val="FFFFFF"/>
                </a:solidFill>
                <a:latin typeface="Calibri"/>
                <a:ea typeface="ヒラギノ角ゴ ProN W6"/>
                <a:cs typeface="Calibri"/>
              </a:rPr>
              <a:t>teams</a:t>
            </a:r>
            <a:r>
              <a:rPr lang="pl-PL" sz="2400" b="1" dirty="0">
                <a:solidFill>
                  <a:srgbClr val="FFFFFF"/>
                </a:solidFill>
                <a:latin typeface="Calibri"/>
                <a:ea typeface="ヒラギノ角ゴ ProN W6"/>
                <a:cs typeface="Calibri"/>
              </a:rPr>
              <a:t>, </a:t>
            </a:r>
            <a:r>
              <a:rPr lang="pl-PL" sz="2400" b="1" dirty="0" err="1">
                <a:solidFill>
                  <a:srgbClr val="FFFFFF"/>
                </a:solidFill>
                <a:latin typeface="Calibri"/>
                <a:ea typeface="ヒラギノ角ゴ ProN W6"/>
                <a:cs typeface="Calibri"/>
              </a:rPr>
              <a:t>project</a:t>
            </a:r>
            <a:r>
              <a:rPr lang="pl-PL" sz="2400" b="1" dirty="0">
                <a:solidFill>
                  <a:srgbClr val="FFFFFF"/>
                </a:solidFill>
                <a:latin typeface="Calibri"/>
                <a:ea typeface="ヒラギノ角ゴ ProN W6"/>
                <a:cs typeface="Calibri"/>
              </a:rPr>
              <a:t> </a:t>
            </a:r>
            <a:r>
              <a:rPr lang="pl-PL" sz="2400" b="1" dirty="0" err="1">
                <a:solidFill>
                  <a:srgbClr val="FFFFFF"/>
                </a:solidFill>
                <a:latin typeface="Calibri"/>
                <a:ea typeface="ヒラギノ角ゴ ProN W6"/>
                <a:cs typeface="Calibri"/>
              </a:rPr>
              <a:t>teams</a:t>
            </a:r>
            <a:r>
              <a:rPr lang="pl-PL" sz="2400" b="1" dirty="0">
                <a:solidFill>
                  <a:srgbClr val="FFFFFF"/>
                </a:solidFill>
                <a:latin typeface="Calibri"/>
                <a:ea typeface="ヒラギノ角ゴ ProN W6"/>
                <a:cs typeface="Calibri"/>
              </a:rPr>
              <a:t>, </a:t>
            </a:r>
            <a:r>
              <a:rPr lang="pl-PL" sz="2400" b="1" dirty="0" err="1">
                <a:solidFill>
                  <a:srgbClr val="FFFFFF"/>
                </a:solidFill>
                <a:latin typeface="Calibri"/>
                <a:ea typeface="ヒラギノ角ゴ ProN W6"/>
                <a:cs typeface="Calibri"/>
              </a:rPr>
              <a:t>innovation</a:t>
            </a:r>
            <a:r>
              <a:rPr lang="pl-PL" sz="2400" b="1" dirty="0">
                <a:solidFill>
                  <a:srgbClr val="FFFFFF"/>
                </a:solidFill>
                <a:latin typeface="Calibri"/>
                <a:ea typeface="ヒラギノ角ゴ ProN W6"/>
                <a:cs typeface="Calibri"/>
              </a:rPr>
              <a:t> </a:t>
            </a:r>
            <a:r>
              <a:rPr lang="pl-PL" sz="2400" b="1" dirty="0" err="1">
                <a:solidFill>
                  <a:srgbClr val="FFFFFF"/>
                </a:solidFill>
                <a:latin typeface="Calibri"/>
                <a:ea typeface="ヒラギノ角ゴ ProN W6"/>
                <a:cs typeface="Calibri"/>
              </a:rPr>
              <a:t>projects</a:t>
            </a:r>
            <a:r>
              <a:rPr lang="pl-PL" sz="2400" b="1" dirty="0">
                <a:solidFill>
                  <a:srgbClr val="FFFFFF"/>
                </a:solidFill>
                <a:latin typeface="Calibri"/>
                <a:ea typeface="ヒラギノ角ゴ ProN W6"/>
                <a:cs typeface="Calibri"/>
              </a:rPr>
              <a:t> </a:t>
            </a:r>
            <a:r>
              <a:rPr lang="pl-PL" sz="2400" b="1" dirty="0" err="1">
                <a:solidFill>
                  <a:srgbClr val="FFFFFF"/>
                </a:solidFill>
                <a:latin typeface="Calibri"/>
                <a:ea typeface="ヒラギノ角ゴ ProN W6"/>
                <a:cs typeface="Calibri"/>
              </a:rPr>
              <a:t>teams</a:t>
            </a:r>
            <a:r>
              <a:rPr lang="pl-PL" sz="2400" b="1" dirty="0">
                <a:solidFill>
                  <a:srgbClr val="FFFFFF"/>
                </a:solidFill>
                <a:latin typeface="Calibri"/>
                <a:ea typeface="ヒラギノ角ゴ ProN W6"/>
                <a:cs typeface="Calibri"/>
              </a:rPr>
              <a:t>, </a:t>
            </a:r>
            <a:r>
              <a:rPr lang="pl-PL" sz="2400" b="1" dirty="0" err="1">
                <a:solidFill>
                  <a:srgbClr val="FFFFFF"/>
                </a:solidFill>
                <a:latin typeface="Calibri"/>
                <a:ea typeface="ヒラギノ角ゴ ProN W6"/>
                <a:cs typeface="Calibri"/>
              </a:rPr>
              <a:t>support</a:t>
            </a:r>
            <a:r>
              <a:rPr lang="pl-PL" sz="2400" b="1" dirty="0">
                <a:solidFill>
                  <a:srgbClr val="FFFFFF"/>
                </a:solidFill>
                <a:latin typeface="Calibri"/>
                <a:ea typeface="ヒラギノ角ゴ ProN W6"/>
                <a:cs typeface="Calibri"/>
              </a:rPr>
              <a:t> </a:t>
            </a:r>
            <a:r>
              <a:rPr lang="pl-PL" sz="2400" b="1" dirty="0" err="1">
                <a:solidFill>
                  <a:srgbClr val="FFFFFF"/>
                </a:solidFill>
                <a:latin typeface="Calibri"/>
                <a:ea typeface="ヒラギノ角ゴ ProN W6"/>
                <a:cs typeface="Calibri"/>
              </a:rPr>
              <a:t>teams</a:t>
            </a:r>
            <a:endParaRPr lang="en-US" sz="2400" b="1" dirty="0">
              <a:solidFill>
                <a:srgbClr val="FFFFFF"/>
              </a:solidFill>
              <a:latin typeface="Calibri"/>
              <a:ea typeface="ヒラギノ角ゴ ProN W6"/>
              <a:cs typeface="Calibri"/>
            </a:endParaRPr>
          </a:p>
        </p:txBody>
      </p:sp>
      <p:pic>
        <p:nvPicPr>
          <p:cNvPr id="20" name="Picture 261">
            <a:extLst>
              <a:ext uri="{FF2B5EF4-FFF2-40B4-BE49-F238E27FC236}">
                <a16:creationId xmlns:a16="http://schemas.microsoft.com/office/drawing/2014/main" id="{F32C2CA5-DF07-498B-A9DF-AF34CA46A5C3}"/>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814128" y="2442442"/>
            <a:ext cx="2289179" cy="21620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21" name="Rectangle 1">
            <a:extLst>
              <a:ext uri="{FF2B5EF4-FFF2-40B4-BE49-F238E27FC236}">
                <a16:creationId xmlns:a16="http://schemas.microsoft.com/office/drawing/2014/main" id="{3638C765-1B4C-4D4A-A85D-55A5803481CC}"/>
              </a:ext>
            </a:extLst>
          </p:cNvPr>
          <p:cNvSpPr txBox="1">
            <a:spLocks noChangeArrowheads="1"/>
          </p:cNvSpPr>
          <p:nvPr/>
        </p:nvSpPr>
        <p:spPr bwMode="auto">
          <a:xfrm>
            <a:off x="8066358" y="4982785"/>
            <a:ext cx="4157281" cy="1121255"/>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5709" tIns="35709" rIns="35709" bIns="35709" anchor="t"/>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defTabSz="914400" eaLnBrk="1" hangingPunct="1">
              <a:defRPr/>
            </a:pPr>
            <a:r>
              <a:rPr lang="en-US" sz="2400" b="1" dirty="0" err="1">
                <a:solidFill>
                  <a:srgbClr val="FFFFFF"/>
                </a:solidFill>
                <a:latin typeface="Calibri"/>
                <a:ea typeface="ヒラギノ角ゴ ProN W6"/>
                <a:cs typeface="Calibri"/>
              </a:rPr>
              <a:t>Jedno</a:t>
            </a:r>
            <a:r>
              <a:rPr lang="en-US" sz="2400" b="1" dirty="0">
                <a:solidFill>
                  <a:srgbClr val="FFFFFF"/>
                </a:solidFill>
                <a:latin typeface="Calibri"/>
                <a:ea typeface="ヒラギノ角ゴ ProN W6"/>
                <a:cs typeface="Calibri"/>
              </a:rPr>
              <a:t> z 21 </a:t>
            </a:r>
            <a:r>
              <a:rPr lang="en-US" sz="2400" b="1" dirty="0" err="1">
                <a:solidFill>
                  <a:srgbClr val="FFFFFF"/>
                </a:solidFill>
                <a:latin typeface="Calibri"/>
                <a:ea typeface="ヒラギノ角ゴ ProN W6"/>
                <a:cs typeface="Calibri"/>
              </a:rPr>
              <a:t>centrów</a:t>
            </a:r>
            <a:endParaRPr lang="en-US" sz="2400" b="1">
              <a:solidFill>
                <a:srgbClr val="FFFFFF"/>
              </a:solidFill>
              <a:latin typeface="Calibri"/>
              <a:ea typeface="ヒラギノ角ゴ ProN W6"/>
              <a:cs typeface="Calibri"/>
            </a:endParaRPr>
          </a:p>
          <a:p>
            <a:pPr defTabSz="914400" eaLnBrk="1" hangingPunct="1">
              <a:defRPr/>
            </a:pPr>
            <a:r>
              <a:rPr lang="en-US" sz="2400" b="1" dirty="0">
                <a:solidFill>
                  <a:srgbClr val="FFFFFF"/>
                </a:solidFill>
                <a:latin typeface="Calibri"/>
                <a:ea typeface="ヒラギノ角ゴ ProN W6"/>
                <a:cs typeface="Calibri"/>
              </a:rPr>
              <a:t> </a:t>
            </a:r>
            <a:r>
              <a:rPr lang="en-US" sz="2400" b="1" dirty="0">
                <a:solidFill>
                  <a:srgbClr val="FFC000"/>
                </a:solidFill>
                <a:latin typeface="Calibri"/>
                <a:ea typeface="ヒラギノ角ゴ ProN W6"/>
                <a:cs typeface="Calibri"/>
              </a:rPr>
              <a:t>SAP’s Labs Network</a:t>
            </a:r>
          </a:p>
        </p:txBody>
      </p:sp>
      <p:sp>
        <p:nvSpPr>
          <p:cNvPr id="23" name="Rectangle 1">
            <a:extLst>
              <a:ext uri="{FF2B5EF4-FFF2-40B4-BE49-F238E27FC236}">
                <a16:creationId xmlns:a16="http://schemas.microsoft.com/office/drawing/2014/main" id="{60641D66-D02D-4C26-9FC6-4E533837195A}"/>
              </a:ext>
            </a:extLst>
          </p:cNvPr>
          <p:cNvSpPr txBox="1">
            <a:spLocks noChangeArrowheads="1"/>
          </p:cNvSpPr>
          <p:nvPr/>
        </p:nvSpPr>
        <p:spPr bwMode="auto">
          <a:xfrm>
            <a:off x="8067866" y="1455880"/>
            <a:ext cx="3137399" cy="818497"/>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5709" tIns="35709" rIns="35709" bIns="35709" anchor="t"/>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defTabSz="914400" eaLnBrk="1" hangingPunct="1">
              <a:defRPr/>
            </a:pPr>
            <a:r>
              <a:rPr lang="en-US" sz="2400" b="1">
                <a:solidFill>
                  <a:srgbClr val="FFC000"/>
                </a:solidFill>
                <a:latin typeface="Calibri" panose="020F0502020204030204" pitchFamily="34" charset="0"/>
                <a:ea typeface="ヒラギノ角ゴ ProN W6"/>
                <a:cs typeface="Calibri" panose="020F0502020204030204" pitchFamily="34" charset="0"/>
              </a:rPr>
              <a:t>&gt; </a:t>
            </a:r>
            <a:r>
              <a:rPr lang="pl-PL" sz="2400" b="1">
                <a:solidFill>
                  <a:srgbClr val="FFC000"/>
                </a:solidFill>
                <a:latin typeface="Calibri" panose="020F0502020204030204" pitchFamily="34" charset="0"/>
                <a:ea typeface="ヒラギノ角ゴ ProN W6"/>
                <a:cs typeface="Calibri" panose="020F0502020204030204" pitchFamily="34" charset="0"/>
              </a:rPr>
              <a:t>35</a:t>
            </a:r>
            <a:r>
              <a:rPr lang="en-US" sz="2400" b="1">
                <a:solidFill>
                  <a:srgbClr val="FFC000"/>
                </a:solidFill>
                <a:latin typeface="Calibri" panose="020F0502020204030204" pitchFamily="34" charset="0"/>
                <a:ea typeface="ヒラギノ角ゴ ProN W6"/>
                <a:cs typeface="Calibri" panose="020F0502020204030204" pitchFamily="34" charset="0"/>
              </a:rPr>
              <a:t>0 </a:t>
            </a:r>
            <a:r>
              <a:rPr lang="en-US" sz="2400" b="1" err="1">
                <a:solidFill>
                  <a:srgbClr val="FFFFFF"/>
                </a:solidFill>
                <a:latin typeface="Calibri" panose="020F0502020204030204" pitchFamily="34" charset="0"/>
                <a:ea typeface="ヒラギノ角ゴ ProN W6"/>
                <a:cs typeface="Calibri" panose="020F0502020204030204" pitchFamily="34" charset="0"/>
              </a:rPr>
              <a:t>pracowników</a:t>
            </a:r>
            <a:r>
              <a:rPr lang="en-US" sz="2400" b="1">
                <a:solidFill>
                  <a:srgbClr val="FFFFFF"/>
                </a:solidFill>
                <a:latin typeface="Calibri" panose="020F0502020204030204" pitchFamily="34" charset="0"/>
                <a:ea typeface="ヒラギノ角ゴ ProN W6"/>
                <a:cs typeface="Calibri" panose="020F0502020204030204" pitchFamily="34" charset="0"/>
              </a:rPr>
              <a:t> </a:t>
            </a:r>
          </a:p>
        </p:txBody>
      </p:sp>
      <p:sp>
        <p:nvSpPr>
          <p:cNvPr id="24" name="Rectangle 1">
            <a:extLst>
              <a:ext uri="{FF2B5EF4-FFF2-40B4-BE49-F238E27FC236}">
                <a16:creationId xmlns:a16="http://schemas.microsoft.com/office/drawing/2014/main" id="{18B9A55A-93C3-43AF-85D9-E28C33A8405A}"/>
              </a:ext>
            </a:extLst>
          </p:cNvPr>
          <p:cNvSpPr txBox="1">
            <a:spLocks noChangeArrowheads="1"/>
          </p:cNvSpPr>
          <p:nvPr/>
        </p:nvSpPr>
        <p:spPr bwMode="auto">
          <a:xfrm>
            <a:off x="493824" y="2773110"/>
            <a:ext cx="3394374" cy="1526699"/>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5709" tIns="35709" rIns="35709" bIns="35709" anchor="t"/>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defTabSz="914400" eaLnBrk="1" hangingPunct="1">
              <a:defRPr/>
            </a:pPr>
            <a:r>
              <a:rPr lang="en-US" sz="2400" b="1" dirty="0">
                <a:solidFill>
                  <a:srgbClr val="FFC000"/>
                </a:solidFill>
                <a:latin typeface="Calibri"/>
                <a:ea typeface="ヒラギノ角ゴ ProN W6"/>
                <a:cs typeface="Calibri"/>
              </a:rPr>
              <a:t>Development: </a:t>
            </a:r>
            <a:r>
              <a:rPr lang="en-US" sz="2400" b="1" dirty="0">
                <a:solidFill>
                  <a:srgbClr val="FFFFFF"/>
                </a:solidFill>
                <a:latin typeface="Calibri"/>
                <a:ea typeface="ヒラギノ角ゴ ProN W6"/>
                <a:cs typeface="Calibri"/>
              </a:rPr>
              <a:t>Go, Java,</a:t>
            </a:r>
            <a:r>
              <a:rPr lang="pl-PL" sz="2400" b="1" dirty="0">
                <a:solidFill>
                  <a:srgbClr val="FFFFFF"/>
                </a:solidFill>
                <a:latin typeface="Calibri"/>
                <a:ea typeface="ヒラギノ角ゴ ProN W6"/>
                <a:cs typeface="Calibri"/>
              </a:rPr>
              <a:t> Angular,</a:t>
            </a:r>
            <a:r>
              <a:rPr lang="en-US" sz="2400" b="1" dirty="0">
                <a:solidFill>
                  <a:srgbClr val="FFFFFF"/>
                </a:solidFill>
                <a:latin typeface="Calibri"/>
                <a:ea typeface="ヒラギノ角ゴ ProN W6"/>
                <a:cs typeface="Calibri"/>
              </a:rPr>
              <a:t> Cloud Native solutions, ...</a:t>
            </a:r>
          </a:p>
          <a:p>
            <a:pPr defTabSz="914400" eaLnBrk="1" hangingPunct="1">
              <a:defRPr/>
            </a:pPr>
            <a:endParaRPr lang="en-US" sz="2400" b="1" dirty="0">
              <a:solidFill>
                <a:srgbClr val="FFC000"/>
              </a:solidFill>
              <a:latin typeface="Calibri" panose="020F0502020204030204" pitchFamily="34" charset="0"/>
              <a:ea typeface="ヒラギノ角ゴ ProN W6"/>
              <a:cs typeface="Calibri" panose="020F0502020204030204" pitchFamily="34" charset="0"/>
            </a:endParaRPr>
          </a:p>
          <a:p>
            <a:pPr defTabSz="914400" eaLnBrk="1" hangingPunct="1">
              <a:defRPr/>
            </a:pPr>
            <a:endParaRPr lang="en-US" sz="2400" b="1" dirty="0">
              <a:solidFill>
                <a:srgbClr val="FFFFFF"/>
              </a:solidFill>
              <a:latin typeface="Calibri" panose="020F0502020204030204" pitchFamily="34" charset="0"/>
              <a:ea typeface="ヒラギノ角ゴ ProN W6"/>
              <a:cs typeface="Calibri" panose="020F0502020204030204" pitchFamily="34" charset="0"/>
            </a:endParaRPr>
          </a:p>
        </p:txBody>
      </p:sp>
      <p:sp>
        <p:nvSpPr>
          <p:cNvPr id="2" name="TextBox 1">
            <a:extLst>
              <a:ext uri="{FF2B5EF4-FFF2-40B4-BE49-F238E27FC236}">
                <a16:creationId xmlns:a16="http://schemas.microsoft.com/office/drawing/2014/main" id="{6357BF0A-1CA4-4FFA-B39A-D3D6DA755650}"/>
              </a:ext>
            </a:extLst>
          </p:cNvPr>
          <p:cNvSpPr txBox="1"/>
          <p:nvPr/>
        </p:nvSpPr>
        <p:spPr>
          <a:xfrm>
            <a:off x="4006350" y="523515"/>
            <a:ext cx="3836276" cy="43088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pl-PL" sz="2800" b="1" kern="0">
                <a:ea typeface="Arial Unicode MS" pitchFamily="34" charset="-128"/>
                <a:cs typeface="Arial Unicode MS" pitchFamily="34" charset="-128"/>
              </a:rPr>
              <a:t>SAP </a:t>
            </a:r>
            <a:r>
              <a:rPr lang="pl-PL" sz="2800" b="1" kern="0" err="1">
                <a:ea typeface="Arial Unicode MS" pitchFamily="34" charset="-128"/>
                <a:cs typeface="Arial Unicode MS" pitchFamily="34" charset="-128"/>
              </a:rPr>
              <a:t>Labs</a:t>
            </a:r>
            <a:r>
              <a:rPr lang="pl-PL" sz="2800" b="1" kern="0">
                <a:ea typeface="Arial Unicode MS" pitchFamily="34" charset="-128"/>
                <a:cs typeface="Arial Unicode MS" pitchFamily="34" charset="-128"/>
              </a:rPr>
              <a:t> Poland</a:t>
            </a:r>
          </a:p>
        </p:txBody>
      </p:sp>
      <p:sp>
        <p:nvSpPr>
          <p:cNvPr id="22" name="Rectangle 1">
            <a:extLst>
              <a:ext uri="{FF2B5EF4-FFF2-40B4-BE49-F238E27FC236}">
                <a16:creationId xmlns:a16="http://schemas.microsoft.com/office/drawing/2014/main" id="{130FAC39-04F2-43B7-ADF1-3E9D58367793}"/>
              </a:ext>
            </a:extLst>
          </p:cNvPr>
          <p:cNvSpPr txBox="1">
            <a:spLocks noChangeArrowheads="1"/>
          </p:cNvSpPr>
          <p:nvPr/>
        </p:nvSpPr>
        <p:spPr bwMode="auto">
          <a:xfrm>
            <a:off x="522042" y="4502325"/>
            <a:ext cx="4157281" cy="1581832"/>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5709" tIns="35709" rIns="35709" bIns="35709" anchor="t"/>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defTabSz="914400" eaLnBrk="1" hangingPunct="1">
              <a:defRPr/>
            </a:pPr>
            <a:r>
              <a:rPr lang="pl-PL" sz="2400" b="1" dirty="0">
                <a:solidFill>
                  <a:srgbClr val="FFC000"/>
                </a:solidFill>
                <a:latin typeface="Calibri"/>
                <a:ea typeface="ヒラギノ角ゴ ProN W6"/>
                <a:cs typeface="Calibri"/>
              </a:rPr>
              <a:t>Możliwość nauki i rozwoju: </a:t>
            </a:r>
            <a:endParaRPr lang="en-US" sz="2400" b="1">
              <a:solidFill>
                <a:srgbClr val="FFC000"/>
              </a:solidFill>
              <a:latin typeface="Calibri" panose="020F0502020204030204" pitchFamily="34" charset="0"/>
              <a:ea typeface="ヒラギノ角ゴ ProN W6"/>
              <a:cs typeface="Calibri" panose="020F0502020204030204" pitchFamily="34" charset="0"/>
            </a:endParaRPr>
          </a:p>
          <a:p>
            <a:pPr defTabSz="914400" eaLnBrk="1" hangingPunct="1">
              <a:defRPr/>
            </a:pPr>
            <a:r>
              <a:rPr lang="pl-PL" sz="2400" b="1" dirty="0">
                <a:solidFill>
                  <a:srgbClr val="FFFFFF"/>
                </a:solidFill>
                <a:latin typeface="Calibri"/>
                <a:ea typeface="ヒラギノ角ゴ ProN W6"/>
                <a:cs typeface="Calibri"/>
              </a:rPr>
              <a:t>Platformy do edukacji on-line, certyfikacje, łatwy dostęp do ekspertów na całym świecie</a:t>
            </a:r>
            <a:endParaRPr lang="en-US" sz="2400" b="1" dirty="0">
              <a:solidFill>
                <a:srgbClr val="FFFFFF"/>
              </a:solidFill>
              <a:latin typeface="Calibri"/>
              <a:ea typeface="ヒラギノ角ゴ ProN W6"/>
              <a:cs typeface="Calibri"/>
            </a:endParaRPr>
          </a:p>
        </p:txBody>
      </p:sp>
      <p:pic>
        <p:nvPicPr>
          <p:cNvPr id="26" name="Picture 25">
            <a:extLst>
              <a:ext uri="{FF2B5EF4-FFF2-40B4-BE49-F238E27FC236}">
                <a16:creationId xmlns:a16="http://schemas.microsoft.com/office/drawing/2014/main" id="{8FB009BA-090B-48E5-A6D8-2B1BD6F9B0D7}"/>
              </a:ext>
            </a:extLst>
          </p:cNvPr>
          <p:cNvPicPr>
            <a:picLocks noChangeAspect="1"/>
          </p:cNvPicPr>
          <p:nvPr/>
        </p:nvPicPr>
        <p:blipFill>
          <a:blip r:embed="rId9"/>
          <a:stretch>
            <a:fillRect/>
          </a:stretch>
        </p:blipFill>
        <p:spPr>
          <a:xfrm>
            <a:off x="10885444" y="1"/>
            <a:ext cx="1309731" cy="1072342"/>
          </a:xfrm>
          <a:prstGeom prst="rect">
            <a:avLst/>
          </a:prstGeom>
        </p:spPr>
      </p:pic>
    </p:spTree>
    <p:extLst>
      <p:ext uri="{BB962C8B-B14F-4D97-AF65-F5344CB8AC3E}">
        <p14:creationId xmlns:p14="http://schemas.microsoft.com/office/powerpoint/2010/main" val="35269150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p:txBody>
          <a:bodyPr/>
          <a:lstStyle/>
          <a:p>
            <a:r>
              <a:rPr lang="pl-PL" dirty="0"/>
              <a:t>„</a:t>
            </a:r>
            <a:r>
              <a:rPr lang="en-US" dirty="0"/>
              <a:t>Live</a:t>
            </a:r>
            <a:r>
              <a:rPr lang="pl-PL" dirty="0"/>
              <a:t>”</a:t>
            </a:r>
            <a:r>
              <a:rPr lang="en-US" dirty="0"/>
              <a:t> </a:t>
            </a:r>
            <a:r>
              <a:rPr lang="en-US" dirty="0">
                <a:solidFill>
                  <a:schemeClr val="accent1"/>
                </a:solidFill>
              </a:rPr>
              <a:t>Demo</a:t>
            </a:r>
            <a:r>
              <a:rPr lang="pl-PL" dirty="0">
                <a:solidFill>
                  <a:schemeClr val="accent1"/>
                </a:solidFill>
              </a:rPr>
              <a:t> 1</a:t>
            </a:r>
            <a:endParaRPr lang="en-US" dirty="0"/>
          </a:p>
        </p:txBody>
      </p:sp>
      <p:pic>
        <p:nvPicPr>
          <p:cNvPr id="6" name="Divider Image Placeholder">
            <a:extLst>
              <a:ext uri="{FF2B5EF4-FFF2-40B4-BE49-F238E27FC236}">
                <a16:creationId xmlns:a16="http://schemas.microsoft.com/office/drawing/2014/main" id="{D2BEE16A-A830-4ED4-95FF-D97EA39A69F4}"/>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t="34" b="34"/>
          <a:stretch/>
        </p:blipFill>
        <p:spPr>
          <a:prstGeom prst="rect">
            <a:avLst/>
          </a:prstGeom>
        </p:spPr>
      </p:pic>
    </p:spTree>
    <p:extLst>
      <p:ext uri="{BB962C8B-B14F-4D97-AF65-F5344CB8AC3E}">
        <p14:creationId xmlns:p14="http://schemas.microsoft.com/office/powerpoint/2010/main" val="35281011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p:cNvSpPr>
            <a:spLocks noGrp="1"/>
          </p:cNvSpPr>
          <p:nvPr>
            <p:ph type="body" sz="quarter" idx="11"/>
          </p:nvPr>
        </p:nvSpPr>
        <p:spPr>
          <a:xfrm>
            <a:off x="503998" y="1620000"/>
            <a:ext cx="11103801" cy="4716000"/>
          </a:xfrm>
        </p:spPr>
        <p:txBody>
          <a:bodyPr/>
          <a:lstStyle/>
          <a:p>
            <a:pPr lvl="0"/>
            <a:r>
              <a:rPr lang="pl-PL" dirty="0"/>
              <a:t>Wcielimy się w rolę osoby „nietechnicznej”, która:</a:t>
            </a:r>
            <a:endParaRPr lang="en-US" dirty="0"/>
          </a:p>
          <a:p>
            <a:pPr lvl="1"/>
            <a:r>
              <a:rPr lang="pl-PL" dirty="0"/>
              <a:t>Chce by model rozpoznawał nowe komponenty, czyli dodać nową etykiete</a:t>
            </a:r>
          </a:p>
          <a:p>
            <a:pPr lvl="1"/>
            <a:endParaRPr lang="pl-PL" dirty="0"/>
          </a:p>
          <a:p>
            <a:pPr lvl="0"/>
            <a:r>
              <a:rPr lang="pl-PL" dirty="0"/>
              <a:t>W tym celu będziemy musieli:</a:t>
            </a:r>
            <a:endParaRPr lang="en-US" dirty="0"/>
          </a:p>
          <a:p>
            <a:pPr lvl="1"/>
            <a:r>
              <a:rPr lang="pl-PL" dirty="0"/>
              <a:t>Znaleźć słowa kluczowe dla problemu</a:t>
            </a:r>
          </a:p>
          <a:p>
            <a:pPr lvl="1"/>
            <a:r>
              <a:rPr lang="pl-PL" dirty="0"/>
              <a:t>Wyszkolić nowy model</a:t>
            </a:r>
          </a:p>
          <a:p>
            <a:pPr lvl="1"/>
            <a:r>
              <a:rPr lang="pl-PL" dirty="0"/>
              <a:t>Przetestować go </a:t>
            </a:r>
          </a:p>
          <a:p>
            <a:pPr lvl="1"/>
            <a:r>
              <a:rPr lang="pl-PL" dirty="0"/>
              <a:t>Wdrożyć </a:t>
            </a:r>
            <a:r>
              <a:rPr lang="pl-PL"/>
              <a:t>na środowisko </a:t>
            </a:r>
            <a:endParaRPr lang="pl-PL" dirty="0"/>
          </a:p>
          <a:p>
            <a:pPr lvl="1"/>
            <a:endParaRPr lang="en-US" dirty="0"/>
          </a:p>
        </p:txBody>
      </p:sp>
      <p:sp>
        <p:nvSpPr>
          <p:cNvPr id="2" name="Title"/>
          <p:cNvSpPr>
            <a:spLocks noGrp="1"/>
          </p:cNvSpPr>
          <p:nvPr>
            <p:ph type="title"/>
          </p:nvPr>
        </p:nvSpPr>
        <p:spPr>
          <a:xfrm>
            <a:off x="504001" y="504000"/>
            <a:ext cx="11239266" cy="369332"/>
          </a:xfrm>
        </p:spPr>
        <p:txBody>
          <a:bodyPr/>
          <a:lstStyle/>
          <a:p>
            <a:r>
              <a:rPr lang="pl-PL" dirty="0"/>
              <a:t>Panie programisto proszę mi dodać komponent; Sam se Pan dodaj!</a:t>
            </a:r>
            <a:endParaRPr lang="en-US" dirty="0"/>
          </a:p>
        </p:txBody>
      </p:sp>
      <p:pic>
        <p:nvPicPr>
          <p:cNvPr id="5" name="Picture 4">
            <a:extLst>
              <a:ext uri="{FF2B5EF4-FFF2-40B4-BE49-F238E27FC236}">
                <a16:creationId xmlns:a16="http://schemas.microsoft.com/office/drawing/2014/main" id="{443EF804-7A17-4CCB-92B3-64E9615ECF94}"/>
              </a:ext>
            </a:extLst>
          </p:cNvPr>
          <p:cNvPicPr>
            <a:picLocks noChangeAspect="1"/>
          </p:cNvPicPr>
          <p:nvPr/>
        </p:nvPicPr>
        <p:blipFill>
          <a:blip r:embed="rId2"/>
          <a:stretch>
            <a:fillRect/>
          </a:stretch>
        </p:blipFill>
        <p:spPr>
          <a:xfrm>
            <a:off x="10885444" y="1"/>
            <a:ext cx="1309731" cy="1072342"/>
          </a:xfrm>
          <a:prstGeom prst="rect">
            <a:avLst/>
          </a:prstGeom>
        </p:spPr>
      </p:pic>
    </p:spTree>
    <p:extLst>
      <p:ext uri="{BB962C8B-B14F-4D97-AF65-F5344CB8AC3E}">
        <p14:creationId xmlns:p14="http://schemas.microsoft.com/office/powerpoint/2010/main" val="30093186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p:txBody>
          <a:bodyPr/>
          <a:lstStyle/>
          <a:p>
            <a:r>
              <a:rPr lang="en-US" dirty="0"/>
              <a:t>Live </a:t>
            </a:r>
            <a:r>
              <a:rPr lang="en-US" dirty="0">
                <a:solidFill>
                  <a:schemeClr val="accent1"/>
                </a:solidFill>
              </a:rPr>
              <a:t>Demo</a:t>
            </a:r>
            <a:r>
              <a:rPr lang="pl-PL" dirty="0">
                <a:solidFill>
                  <a:schemeClr val="accent1"/>
                </a:solidFill>
              </a:rPr>
              <a:t> 2</a:t>
            </a:r>
            <a:endParaRPr lang="en-US" dirty="0"/>
          </a:p>
        </p:txBody>
      </p:sp>
      <p:pic>
        <p:nvPicPr>
          <p:cNvPr id="6" name="Divider Image Placeholder">
            <a:extLst>
              <a:ext uri="{FF2B5EF4-FFF2-40B4-BE49-F238E27FC236}">
                <a16:creationId xmlns:a16="http://schemas.microsoft.com/office/drawing/2014/main" id="{D2BEE16A-A830-4ED4-95FF-D97EA39A69F4}"/>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t="34" b="34"/>
          <a:stretch/>
        </p:blipFill>
        <p:spPr>
          <a:prstGeom prst="rect">
            <a:avLst/>
          </a:prstGeom>
        </p:spPr>
      </p:pic>
    </p:spTree>
    <p:extLst>
      <p:ext uri="{BB962C8B-B14F-4D97-AF65-F5344CB8AC3E}">
        <p14:creationId xmlns:p14="http://schemas.microsoft.com/office/powerpoint/2010/main" val="20544699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p:cNvSpPr>
            <a:spLocks noGrp="1"/>
          </p:cNvSpPr>
          <p:nvPr>
            <p:ph type="body" sz="quarter" idx="11"/>
          </p:nvPr>
        </p:nvSpPr>
        <p:spPr>
          <a:xfrm>
            <a:off x="503998" y="1620000"/>
            <a:ext cx="11103801" cy="4716000"/>
          </a:xfrm>
        </p:spPr>
        <p:txBody>
          <a:bodyPr/>
          <a:lstStyle/>
          <a:p>
            <a:pPr lvl="0"/>
            <a:r>
              <a:rPr lang="pl-PL" dirty="0"/>
              <a:t>Stworzymy bardzo prostą aplikacje wykorzystującą ML do detekcji czy dana wiadomość jest spamem czy też nie. Następnie zautomatyzujemy proces jej budowania i tworzenia modelu.</a:t>
            </a:r>
          </a:p>
          <a:p>
            <a:pPr lvl="0"/>
            <a:r>
              <a:rPr lang="pl-PL" dirty="0"/>
              <a:t>W tym celu będziemy musieli:</a:t>
            </a:r>
            <a:endParaRPr lang="en-US" dirty="0"/>
          </a:p>
          <a:p>
            <a:pPr lvl="1"/>
            <a:r>
              <a:rPr lang="pl-PL" dirty="0"/>
              <a:t>Napisać aplikacje (obviously) </a:t>
            </a:r>
          </a:p>
          <a:p>
            <a:pPr lvl="1"/>
            <a:r>
              <a:rPr lang="pl-PL" dirty="0"/>
              <a:t>Umieścić ją w repozytorium</a:t>
            </a:r>
          </a:p>
          <a:p>
            <a:pPr lvl="1"/>
            <a:r>
              <a:rPr lang="pl-PL" dirty="0"/>
              <a:t>Napisać pipeline Jenkinsowy </a:t>
            </a:r>
          </a:p>
          <a:p>
            <a:pPr lvl="1"/>
            <a:r>
              <a:rPr lang="pl-PL" dirty="0"/>
              <a:t>A reszte zrobi za nas automatyzacja</a:t>
            </a:r>
          </a:p>
          <a:p>
            <a:pPr lvl="1"/>
            <a:endParaRPr lang="en-US" dirty="0"/>
          </a:p>
        </p:txBody>
      </p:sp>
      <p:sp>
        <p:nvSpPr>
          <p:cNvPr id="2" name="Title"/>
          <p:cNvSpPr>
            <a:spLocks noGrp="1"/>
          </p:cNvSpPr>
          <p:nvPr>
            <p:ph type="title"/>
          </p:nvPr>
        </p:nvSpPr>
        <p:spPr>
          <a:xfrm>
            <a:off x="504001" y="504000"/>
            <a:ext cx="11239266" cy="369332"/>
          </a:xfrm>
        </p:spPr>
        <p:txBody>
          <a:bodyPr/>
          <a:lstStyle/>
          <a:p>
            <a:r>
              <a:rPr lang="pl-PL" dirty="0"/>
              <a:t>Czy to spam?</a:t>
            </a:r>
            <a:endParaRPr lang="en-US" dirty="0"/>
          </a:p>
        </p:txBody>
      </p:sp>
      <p:pic>
        <p:nvPicPr>
          <p:cNvPr id="5" name="Picture 4">
            <a:extLst>
              <a:ext uri="{FF2B5EF4-FFF2-40B4-BE49-F238E27FC236}">
                <a16:creationId xmlns:a16="http://schemas.microsoft.com/office/drawing/2014/main" id="{C4C0A885-3D74-453B-ABA4-A692F81F7218}"/>
              </a:ext>
            </a:extLst>
          </p:cNvPr>
          <p:cNvPicPr>
            <a:picLocks noChangeAspect="1"/>
          </p:cNvPicPr>
          <p:nvPr/>
        </p:nvPicPr>
        <p:blipFill>
          <a:blip r:embed="rId2"/>
          <a:stretch>
            <a:fillRect/>
          </a:stretch>
        </p:blipFill>
        <p:spPr>
          <a:xfrm>
            <a:off x="10885444" y="1"/>
            <a:ext cx="1309731" cy="1072342"/>
          </a:xfrm>
          <a:prstGeom prst="rect">
            <a:avLst/>
          </a:prstGeom>
        </p:spPr>
      </p:pic>
    </p:spTree>
    <p:extLst>
      <p:ext uri="{BB962C8B-B14F-4D97-AF65-F5344CB8AC3E}">
        <p14:creationId xmlns:p14="http://schemas.microsoft.com/office/powerpoint/2010/main" val="10888116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6A591-AB5C-C747-BE63-ACB34FA077F8}"/>
              </a:ext>
            </a:extLst>
          </p:cNvPr>
          <p:cNvSpPr>
            <a:spLocks noGrp="1"/>
          </p:cNvSpPr>
          <p:nvPr>
            <p:ph type="ctrTitle"/>
          </p:nvPr>
        </p:nvSpPr>
        <p:spPr>
          <a:xfrm>
            <a:off x="504987" y="909395"/>
            <a:ext cx="11185200" cy="677108"/>
          </a:xfrm>
        </p:spPr>
        <p:txBody>
          <a:bodyPr/>
          <a:lstStyle/>
          <a:p>
            <a:r>
              <a:rPr lang="pl-PL" dirty="0">
                <a:solidFill>
                  <a:schemeClr val="accent1"/>
                </a:solidFill>
              </a:rPr>
              <a:t>Kahoot </a:t>
            </a:r>
            <a:r>
              <a:rPr lang="pl-PL" dirty="0"/>
              <a:t>Quiz</a:t>
            </a:r>
          </a:p>
        </p:txBody>
      </p:sp>
      <p:pic>
        <p:nvPicPr>
          <p:cNvPr id="4" name="Picture 3">
            <a:extLst>
              <a:ext uri="{FF2B5EF4-FFF2-40B4-BE49-F238E27FC236}">
                <a16:creationId xmlns:a16="http://schemas.microsoft.com/office/drawing/2014/main" id="{95E7EDB1-3CA8-494A-9352-7E702EA50292}"/>
              </a:ext>
            </a:extLst>
          </p:cNvPr>
          <p:cNvPicPr>
            <a:picLocks noChangeAspect="1"/>
          </p:cNvPicPr>
          <p:nvPr/>
        </p:nvPicPr>
        <p:blipFill>
          <a:blip r:embed="rId3"/>
          <a:stretch>
            <a:fillRect/>
          </a:stretch>
        </p:blipFill>
        <p:spPr>
          <a:xfrm>
            <a:off x="10670962" y="0"/>
            <a:ext cx="1524213" cy="1247949"/>
          </a:xfrm>
          <a:prstGeom prst="rect">
            <a:avLst/>
          </a:prstGeom>
        </p:spPr>
      </p:pic>
    </p:spTree>
    <p:extLst>
      <p:ext uri="{BB962C8B-B14F-4D97-AF65-F5344CB8AC3E}">
        <p14:creationId xmlns:p14="http://schemas.microsoft.com/office/powerpoint/2010/main" val="16724887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6A591-AB5C-C747-BE63-ACB34FA077F8}"/>
              </a:ext>
            </a:extLst>
          </p:cNvPr>
          <p:cNvSpPr>
            <a:spLocks noGrp="1"/>
          </p:cNvSpPr>
          <p:nvPr>
            <p:ph type="ctrTitle"/>
          </p:nvPr>
        </p:nvSpPr>
        <p:spPr>
          <a:xfrm>
            <a:off x="504987" y="2944142"/>
            <a:ext cx="11185200" cy="677108"/>
          </a:xfrm>
        </p:spPr>
        <p:txBody>
          <a:bodyPr/>
          <a:lstStyle/>
          <a:p>
            <a:r>
              <a:rPr lang="pl-PL" dirty="0">
                <a:solidFill>
                  <a:schemeClr val="accent1"/>
                </a:solidFill>
              </a:rPr>
              <a:t>Q&amp;A</a:t>
            </a:r>
            <a:br>
              <a:rPr lang="pl-PL" dirty="0"/>
            </a:br>
            <a:r>
              <a:rPr lang="pl-PL" dirty="0"/>
              <a:t>???</a:t>
            </a:r>
            <a:br>
              <a:rPr lang="en-US" dirty="0"/>
            </a:br>
            <a:endParaRPr lang="pl-PL" dirty="0"/>
          </a:p>
        </p:txBody>
      </p:sp>
      <p:pic>
        <p:nvPicPr>
          <p:cNvPr id="4098" name="Picture 2" descr="Graphic Animation - Question Time Arkivvideomateriale (100 % royaltyfritt)  13798778 | Shutterstock">
            <a:extLst>
              <a:ext uri="{FF2B5EF4-FFF2-40B4-BE49-F238E27FC236}">
                <a16:creationId xmlns:a16="http://schemas.microsoft.com/office/drawing/2014/main" id="{8656B3D9-73EB-4996-BE66-E805546D94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4887" y="1335250"/>
            <a:ext cx="81153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5E7EDB1-3CA8-494A-9352-7E702EA50292}"/>
              </a:ext>
            </a:extLst>
          </p:cNvPr>
          <p:cNvPicPr>
            <a:picLocks noChangeAspect="1"/>
          </p:cNvPicPr>
          <p:nvPr/>
        </p:nvPicPr>
        <p:blipFill>
          <a:blip r:embed="rId4"/>
          <a:stretch>
            <a:fillRect/>
          </a:stretch>
        </p:blipFill>
        <p:spPr>
          <a:xfrm>
            <a:off x="10670962" y="0"/>
            <a:ext cx="1524213" cy="1247949"/>
          </a:xfrm>
          <a:prstGeom prst="rect">
            <a:avLst/>
          </a:prstGeom>
        </p:spPr>
      </p:pic>
    </p:spTree>
    <p:extLst>
      <p:ext uri="{BB962C8B-B14F-4D97-AF65-F5344CB8AC3E}">
        <p14:creationId xmlns:p14="http://schemas.microsoft.com/office/powerpoint/2010/main" val="31184801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pl-PL" dirty="0"/>
              <a:t>Przydatne materiały</a:t>
            </a:r>
            <a:endParaRPr lang="en-US" dirty="0"/>
          </a:p>
        </p:txBody>
      </p:sp>
      <p:sp>
        <p:nvSpPr>
          <p:cNvPr id="8" name="Text Placeholder">
            <a:extLst>
              <a:ext uri="{FF2B5EF4-FFF2-40B4-BE49-F238E27FC236}">
                <a16:creationId xmlns:a16="http://schemas.microsoft.com/office/drawing/2014/main" id="{23815D0C-39C3-4866-BB1F-B016C9590C85}"/>
              </a:ext>
            </a:extLst>
          </p:cNvPr>
          <p:cNvSpPr>
            <a:spLocks noGrp="1"/>
          </p:cNvSpPr>
          <p:nvPr>
            <p:ph type="body" sz="quarter" idx="11"/>
          </p:nvPr>
        </p:nvSpPr>
        <p:spPr>
          <a:xfrm>
            <a:off x="503999" y="1620000"/>
            <a:ext cx="11196934" cy="4716000"/>
          </a:xfrm>
        </p:spPr>
        <p:txBody>
          <a:bodyPr>
            <a:normAutofit fontScale="92500" lnSpcReduction="10000"/>
          </a:bodyPr>
          <a:lstStyle/>
          <a:p>
            <a:pPr lvl="0"/>
            <a:r>
              <a:rPr lang="pl-PL" dirty="0"/>
              <a:t>Spam detection article</a:t>
            </a:r>
            <a:endParaRPr lang="en-US" dirty="0"/>
          </a:p>
          <a:p>
            <a:pPr lvl="1"/>
            <a:r>
              <a:rPr lang="pl-PL" dirty="0">
                <a:hlinkClick r:id="rId2"/>
              </a:rPr>
              <a:t>https://towardsdatascience.com/spam-detection-with-logistic-regression-23e3709e522</a:t>
            </a:r>
            <a:endParaRPr lang="pl-PL" dirty="0"/>
          </a:p>
          <a:p>
            <a:pPr lvl="0"/>
            <a:r>
              <a:rPr lang="pl-PL" dirty="0"/>
              <a:t>Instalacja Jenkinsa</a:t>
            </a:r>
            <a:endParaRPr lang="en-US" dirty="0"/>
          </a:p>
          <a:p>
            <a:pPr lvl="1"/>
            <a:r>
              <a:rPr lang="pl-PL" dirty="0">
                <a:hlinkClick r:id="rId3"/>
              </a:rPr>
              <a:t>https://www.jenkins.io/doc/book/installing/</a:t>
            </a:r>
            <a:endParaRPr lang="pl-PL" dirty="0"/>
          </a:p>
          <a:p>
            <a:pPr lvl="0"/>
            <a:r>
              <a:rPr lang="pl-PL" dirty="0"/>
              <a:t>Natural.js</a:t>
            </a:r>
            <a:endParaRPr lang="en-US" dirty="0"/>
          </a:p>
          <a:p>
            <a:pPr lvl="1"/>
            <a:r>
              <a:rPr lang="pl-PL" dirty="0">
                <a:hlinkClick r:id="rId4"/>
              </a:rPr>
              <a:t>https://github.com/NaturalNode/natural</a:t>
            </a:r>
            <a:endParaRPr lang="pl-PL" dirty="0"/>
          </a:p>
          <a:p>
            <a:pPr lvl="0"/>
            <a:r>
              <a:rPr lang="pl-PL" dirty="0"/>
              <a:t>Wstęp do MS Azure</a:t>
            </a:r>
            <a:endParaRPr lang="en-US" dirty="0"/>
          </a:p>
          <a:p>
            <a:pPr lvl="1"/>
            <a:r>
              <a:rPr lang="pl-PL" dirty="0">
                <a:hlinkClick r:id="rId5"/>
              </a:rPr>
              <a:t>https://azure.microsoft.com/en-us/get-started/</a:t>
            </a:r>
            <a:endParaRPr lang="pl-PL" dirty="0"/>
          </a:p>
          <a:p>
            <a:pPr lvl="0"/>
            <a:r>
              <a:rPr lang="pl-PL" dirty="0"/>
              <a:t>AI vs ML vs DL:</a:t>
            </a:r>
            <a:endParaRPr lang="en-US" dirty="0"/>
          </a:p>
          <a:p>
            <a:pPr lvl="1"/>
            <a:r>
              <a:rPr lang="pl-PL" dirty="0">
                <a:hlinkClick r:id="rId6"/>
              </a:rPr>
              <a:t>https://www.linkedin.com/pulse/what-artificial-intelligence-without-machine-learning-claudia-pohlink/</a:t>
            </a:r>
            <a:endParaRPr lang="pl-PL" dirty="0"/>
          </a:p>
          <a:p>
            <a:pPr lvl="0"/>
            <a:r>
              <a:rPr lang="pl-PL" dirty="0"/>
              <a:t>Repozytorium do projektu:</a:t>
            </a:r>
            <a:endParaRPr lang="en-US" dirty="0"/>
          </a:p>
          <a:p>
            <a:pPr lvl="1"/>
            <a:r>
              <a:rPr lang="pl-PL" dirty="0">
                <a:hlinkClick r:id="rId7"/>
              </a:rPr>
              <a:t>https://github.com/Withel/hyc-ml-cicd</a:t>
            </a:r>
            <a:endParaRPr lang="pl-PL" dirty="0"/>
          </a:p>
          <a:p>
            <a:pPr marL="0" lvl="1" indent="0">
              <a:buNone/>
            </a:pPr>
            <a:endParaRPr lang="pl-PL" dirty="0"/>
          </a:p>
        </p:txBody>
      </p:sp>
      <p:pic>
        <p:nvPicPr>
          <p:cNvPr id="4" name="Picture 3">
            <a:extLst>
              <a:ext uri="{FF2B5EF4-FFF2-40B4-BE49-F238E27FC236}">
                <a16:creationId xmlns:a16="http://schemas.microsoft.com/office/drawing/2014/main" id="{4108C431-B2E4-4FC2-814E-3EF1C0807089}"/>
              </a:ext>
            </a:extLst>
          </p:cNvPr>
          <p:cNvPicPr>
            <a:picLocks noChangeAspect="1"/>
          </p:cNvPicPr>
          <p:nvPr/>
        </p:nvPicPr>
        <p:blipFill>
          <a:blip r:embed="rId8"/>
          <a:stretch>
            <a:fillRect/>
          </a:stretch>
        </p:blipFill>
        <p:spPr>
          <a:xfrm>
            <a:off x="10885444" y="1"/>
            <a:ext cx="1309731" cy="1072342"/>
          </a:xfrm>
          <a:prstGeom prst="rect">
            <a:avLst/>
          </a:prstGeom>
        </p:spPr>
      </p:pic>
    </p:spTree>
    <p:extLst>
      <p:ext uri="{BB962C8B-B14F-4D97-AF65-F5344CB8AC3E}">
        <p14:creationId xmlns:p14="http://schemas.microsoft.com/office/powerpoint/2010/main" val="6649428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885555E6-0A18-4FF8-A2F5-925A9DA58901}"/>
              </a:ext>
            </a:extLst>
          </p:cNvPr>
          <p:cNvSpPr txBox="1">
            <a:spLocks/>
          </p:cNvSpPr>
          <p:nvPr/>
        </p:nvSpPr>
        <p:spPr bwMode="gray">
          <a:xfrm>
            <a:off x="259095" y="284721"/>
            <a:ext cx="11163700" cy="756000"/>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2800" b="1" kern="1200">
                <a:solidFill>
                  <a:schemeClr val="bg1"/>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FFFFFF"/>
                </a:solidFill>
                <a:effectLst/>
                <a:uLnTx/>
                <a:uFillTx/>
                <a:latin typeface="Arial"/>
                <a:ea typeface="+mj-ea"/>
                <a:cs typeface="Arial"/>
              </a:rPr>
              <a:t>Hack Your Career</a:t>
            </a:r>
            <a:endParaRPr kumimoji="0" lang="en-US" sz="2800" b="1" i="0" u="none" strike="noStrike" kern="1200" cap="none" spc="0" normalizeH="0" baseline="0" noProof="0">
              <a:ln>
                <a:noFill/>
              </a:ln>
              <a:solidFill>
                <a:srgbClr val="FFFFFF"/>
              </a:solidFill>
              <a:effectLst/>
              <a:uLnTx/>
              <a:uFillTx/>
              <a:latin typeface="Arial"/>
              <a:ea typeface="+mj-ea"/>
              <a:cs typeface="+mj-cs"/>
            </a:endParaRPr>
          </a:p>
        </p:txBody>
      </p:sp>
      <p:sp>
        <p:nvSpPr>
          <p:cNvPr id="7" name="Rectangle 1">
            <a:extLst>
              <a:ext uri="{FF2B5EF4-FFF2-40B4-BE49-F238E27FC236}">
                <a16:creationId xmlns:a16="http://schemas.microsoft.com/office/drawing/2014/main" id="{A8B6FABB-DAE5-4C09-84DF-A18DA73C9D75}"/>
              </a:ext>
            </a:extLst>
          </p:cNvPr>
          <p:cNvSpPr/>
          <p:nvPr/>
        </p:nvSpPr>
        <p:spPr>
          <a:xfrm>
            <a:off x="992486" y="1377149"/>
            <a:ext cx="9145640" cy="3970318"/>
          </a:xfrm>
          <a:prstGeom prst="rect">
            <a:avLst/>
          </a:prstGeom>
        </p:spPr>
        <p:txBody>
          <a:bodyPr wrap="square" lIns="91440" tIns="45720" rIns="91440" bIns="45720" anchor="t">
            <a:spAutoFit/>
          </a:bodyPr>
          <a:lstStyle/>
          <a:p>
            <a:r>
              <a:rPr lang="pl-PL" dirty="0">
                <a:cs typeface="Arial"/>
              </a:rPr>
              <a:t>Aktualne oferty pracy: </a:t>
            </a:r>
          </a:p>
          <a:p>
            <a:endParaRPr lang="pl-PL" dirty="0">
              <a:cs typeface="Arial"/>
            </a:endParaRPr>
          </a:p>
          <a:p>
            <a:pPr marL="342900" indent="-342900">
              <a:buFont typeface="Arial"/>
              <a:buChar char="•"/>
            </a:pPr>
            <a:r>
              <a:rPr lang="pl-PL" dirty="0">
                <a:cs typeface="Arial"/>
                <a:hlinkClick r:id="rId3"/>
              </a:rPr>
              <a:t>https://jobs.sap.com/search/?locationsearch=gliwice</a:t>
            </a:r>
            <a:r>
              <a:rPr lang="pl-PL" dirty="0">
                <a:cs typeface="Arial"/>
              </a:rPr>
              <a:t> (</a:t>
            </a:r>
            <a:r>
              <a:rPr lang="pl-PL" dirty="0">
                <a:cs typeface="Arial"/>
                <a:hlinkClick r:id="rId4"/>
              </a:rPr>
              <a:t>https://url.sap/3vywdy</a:t>
            </a:r>
            <a:r>
              <a:rPr lang="pl-PL" dirty="0">
                <a:cs typeface="Arial"/>
              </a:rPr>
              <a:t>)</a:t>
            </a:r>
          </a:p>
          <a:p>
            <a:pPr marL="342900" indent="-342900">
              <a:buFont typeface="Arial"/>
              <a:buChar char="•"/>
            </a:pPr>
            <a:endParaRPr lang="pl-PL" dirty="0">
              <a:cs typeface="Arial"/>
            </a:endParaRPr>
          </a:p>
          <a:p>
            <a:endParaRPr lang="pl-PL" dirty="0">
              <a:cs typeface="Arial"/>
            </a:endParaRPr>
          </a:p>
          <a:p>
            <a:r>
              <a:rPr lang="pl-PL" dirty="0">
                <a:cs typeface="Arial"/>
              </a:rPr>
              <a:t>Śledź nas na: </a:t>
            </a:r>
          </a:p>
          <a:p>
            <a:pPr marL="342900" indent="-342900">
              <a:buFont typeface="Arial"/>
              <a:buChar char="•"/>
            </a:pPr>
            <a:r>
              <a:rPr lang="pl-PL" dirty="0">
                <a:cs typeface="Arial"/>
                <a:hlinkClick r:id="rId5"/>
              </a:rPr>
              <a:t>https://hackyourcareer.github.io/</a:t>
            </a:r>
          </a:p>
          <a:p>
            <a:pPr marL="342900" indent="-342900">
              <a:buFont typeface="Arial"/>
              <a:buChar char="•"/>
            </a:pPr>
            <a:r>
              <a:rPr lang="pl-PL" dirty="0">
                <a:cs typeface="Arial"/>
                <a:hlinkClick r:id="rId6"/>
              </a:rPr>
              <a:t>https://www.facebook.com/Hack.your.Career/</a:t>
            </a:r>
            <a:endParaRPr lang="pl-PL" dirty="0">
              <a:cs typeface="Arial"/>
            </a:endParaRPr>
          </a:p>
          <a:p>
            <a:pPr marL="342900" indent="-342900">
              <a:buFont typeface="Arial"/>
              <a:buChar char="•"/>
            </a:pPr>
            <a:endParaRPr lang="pl-PL" dirty="0">
              <a:cs typeface="Arial"/>
            </a:endParaRPr>
          </a:p>
          <a:p>
            <a:endParaRPr lang="pl-PL" dirty="0">
              <a:cs typeface="Arial"/>
            </a:endParaRPr>
          </a:p>
          <a:p>
            <a:endParaRPr lang="pl-PL" dirty="0">
              <a:cs typeface="Arial"/>
            </a:endParaRPr>
          </a:p>
        </p:txBody>
      </p:sp>
      <p:pic>
        <p:nvPicPr>
          <p:cNvPr id="5" name="Picture 4">
            <a:extLst>
              <a:ext uri="{FF2B5EF4-FFF2-40B4-BE49-F238E27FC236}">
                <a16:creationId xmlns:a16="http://schemas.microsoft.com/office/drawing/2014/main" id="{968C542E-9D7F-40AD-9448-BB053F292E6E}"/>
              </a:ext>
            </a:extLst>
          </p:cNvPr>
          <p:cNvPicPr>
            <a:picLocks noChangeAspect="1"/>
          </p:cNvPicPr>
          <p:nvPr/>
        </p:nvPicPr>
        <p:blipFill>
          <a:blip r:embed="rId7"/>
          <a:stretch>
            <a:fillRect/>
          </a:stretch>
        </p:blipFill>
        <p:spPr>
          <a:xfrm>
            <a:off x="10670962" y="0"/>
            <a:ext cx="1524213" cy="1247949"/>
          </a:xfrm>
          <a:prstGeom prst="rect">
            <a:avLst/>
          </a:prstGeom>
        </p:spPr>
      </p:pic>
    </p:spTree>
    <p:extLst>
      <p:ext uri="{BB962C8B-B14F-4D97-AF65-F5344CB8AC3E}">
        <p14:creationId xmlns:p14="http://schemas.microsoft.com/office/powerpoint/2010/main" val="5782666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4CCB7-8DCA-4497-ACC5-878C3C9EFBAE}"/>
              </a:ext>
            </a:extLst>
          </p:cNvPr>
          <p:cNvSpPr>
            <a:spLocks noGrp="1"/>
          </p:cNvSpPr>
          <p:nvPr>
            <p:ph type="ctrTitle"/>
          </p:nvPr>
        </p:nvSpPr>
        <p:spPr/>
        <p:txBody>
          <a:bodyPr/>
          <a:lstStyle/>
          <a:p>
            <a:r>
              <a:rPr lang="pl-PL" dirty="0"/>
              <a:t>Thank you.</a:t>
            </a:r>
          </a:p>
        </p:txBody>
      </p:sp>
      <p:pic>
        <p:nvPicPr>
          <p:cNvPr id="4" name="Picture 3">
            <a:extLst>
              <a:ext uri="{FF2B5EF4-FFF2-40B4-BE49-F238E27FC236}">
                <a16:creationId xmlns:a16="http://schemas.microsoft.com/office/drawing/2014/main" id="{D6FE6D56-8565-44F9-8B81-FF199770F8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2877" y="574745"/>
            <a:ext cx="6738491" cy="4476283"/>
          </a:xfrm>
          <a:prstGeom prst="rect">
            <a:avLst/>
          </a:prstGeom>
        </p:spPr>
      </p:pic>
      <p:sp>
        <p:nvSpPr>
          <p:cNvPr id="5" name="Contact information">
            <a:extLst>
              <a:ext uri="{FF2B5EF4-FFF2-40B4-BE49-F238E27FC236}">
                <a16:creationId xmlns:a16="http://schemas.microsoft.com/office/drawing/2014/main" id="{BD13C7A6-F848-48D9-9AD4-6CF5D93560D6}"/>
              </a:ext>
            </a:extLst>
          </p:cNvPr>
          <p:cNvSpPr>
            <a:spLocks noGrp="1"/>
          </p:cNvSpPr>
          <p:nvPr>
            <p:ph type="body" sz="quarter" idx="10"/>
          </p:nvPr>
        </p:nvSpPr>
        <p:spPr>
          <a:xfrm>
            <a:off x="504000" y="2905487"/>
            <a:ext cx="5593588" cy="2501010"/>
          </a:xfrm>
        </p:spPr>
        <p:txBody>
          <a:bodyPr/>
          <a:lstStyle/>
          <a:p>
            <a:r>
              <a:rPr lang="pl-PL" dirty="0"/>
              <a:t>Kontakt</a:t>
            </a:r>
            <a:r>
              <a:rPr lang="en-US" dirty="0"/>
              <a:t>:</a:t>
            </a:r>
          </a:p>
          <a:p>
            <a:pPr lvl="1"/>
            <a:r>
              <a:rPr lang="pl-PL" b="1" dirty="0"/>
              <a:t>Mateusz Klimas</a:t>
            </a:r>
          </a:p>
          <a:p>
            <a:pPr lvl="1"/>
            <a:r>
              <a:rPr lang="pl-PL" dirty="0">
                <a:hlinkClick r:id="rId4"/>
              </a:rPr>
              <a:t>mateusz.klimas@sap.com</a:t>
            </a:r>
            <a:endParaRPr lang="pl-PL" dirty="0"/>
          </a:p>
          <a:p>
            <a:pPr lvl="1"/>
            <a:r>
              <a:rPr lang="pl-PL" dirty="0">
                <a:hlinkClick r:id="rId5"/>
              </a:rPr>
              <a:t>https://www.linkedin.com/in/mat-klimas/</a:t>
            </a:r>
            <a:endParaRPr lang="pl-PL" dirty="0"/>
          </a:p>
          <a:p>
            <a:pPr lvl="1"/>
            <a:br>
              <a:rPr lang="pl-PL" dirty="0"/>
            </a:br>
            <a:endParaRPr lang="en-US" b="1" dirty="0"/>
          </a:p>
        </p:txBody>
      </p:sp>
    </p:spTree>
    <p:extLst>
      <p:ext uri="{BB962C8B-B14F-4D97-AF65-F5344CB8AC3E}">
        <p14:creationId xmlns:p14="http://schemas.microsoft.com/office/powerpoint/2010/main" val="33299446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92B67-0BC3-4F16-823F-D9EF887A796C}"/>
              </a:ext>
            </a:extLst>
          </p:cNvPr>
          <p:cNvSpPr txBox="1">
            <a:spLocks/>
          </p:cNvSpPr>
          <p:nvPr/>
        </p:nvSpPr>
        <p:spPr bwMode="gray">
          <a:xfrm>
            <a:off x="259095" y="284721"/>
            <a:ext cx="11163700" cy="756000"/>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2800" b="1" kern="1200">
                <a:solidFill>
                  <a:schemeClr val="bg1"/>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r>
              <a:rPr kumimoji="0" lang="pl-PL" sz="2800" b="1" i="0" u="none" strike="noStrike" kern="1200" cap="none" spc="0" normalizeH="0" baseline="0" noProof="0" dirty="0">
                <a:ln>
                  <a:noFill/>
                </a:ln>
                <a:solidFill>
                  <a:srgbClr val="FFFFFF"/>
                </a:solidFill>
                <a:effectLst/>
                <a:uLnTx/>
                <a:uFillTx/>
                <a:latin typeface="Arial"/>
                <a:ea typeface="+mj-ea"/>
                <a:cs typeface="+mj-cs"/>
              </a:rPr>
              <a:t>Kim jestem?</a:t>
            </a:r>
          </a:p>
        </p:txBody>
      </p:sp>
      <p:sp>
        <p:nvSpPr>
          <p:cNvPr id="5" name="Text Placeholder column 1">
            <a:extLst>
              <a:ext uri="{FF2B5EF4-FFF2-40B4-BE49-F238E27FC236}">
                <a16:creationId xmlns:a16="http://schemas.microsoft.com/office/drawing/2014/main" id="{E4FD3876-5B81-444F-8991-C6BAD664828C}"/>
              </a:ext>
            </a:extLst>
          </p:cNvPr>
          <p:cNvSpPr txBox="1">
            <a:spLocks/>
          </p:cNvSpPr>
          <p:nvPr/>
        </p:nvSpPr>
        <p:spPr>
          <a:xfrm>
            <a:off x="504000" y="1620000"/>
            <a:ext cx="5328000" cy="4716000"/>
          </a:xfrm>
          <a:prstGeom prst="rect">
            <a:avLst/>
          </a:prstGeom>
        </p:spPr>
        <p:txBody>
          <a:bodyPr vert="horz" lIns="0" tIns="0" rIns="0" bIns="0" rtlCol="0" anchor="t">
            <a:norm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pl-PL" dirty="0"/>
              <a:t>Mateusz Klimas</a:t>
            </a:r>
            <a:endParaRPr lang="en-US" dirty="0"/>
          </a:p>
          <a:p>
            <a:pPr marL="179705" lvl="1" indent="-179705"/>
            <a:r>
              <a:rPr lang="pl-PL" dirty="0"/>
              <a:t>Cloud Support Engineer</a:t>
            </a:r>
            <a:endParaRPr lang="pl-PL" dirty="0">
              <a:cs typeface="Arial"/>
            </a:endParaRPr>
          </a:p>
          <a:p>
            <a:pPr marL="179705" lvl="1" indent="-179705"/>
            <a:r>
              <a:rPr lang="pl-PL" dirty="0"/>
              <a:t>Student Politechniki Śląskiej w Gliwicach – Informatics</a:t>
            </a:r>
          </a:p>
          <a:p>
            <a:pPr marL="179705" lvl="1" indent="-179705"/>
            <a:endParaRPr lang="en-US" dirty="0">
              <a:cs typeface="Arial"/>
            </a:endParaRPr>
          </a:p>
        </p:txBody>
      </p:sp>
      <p:pic>
        <p:nvPicPr>
          <p:cNvPr id="7" name="Picture 2" descr="A picture containing person, indoor, sitting, table&#10;&#10;Description automatically generated">
            <a:extLst>
              <a:ext uri="{FF2B5EF4-FFF2-40B4-BE49-F238E27FC236}">
                <a16:creationId xmlns:a16="http://schemas.microsoft.com/office/drawing/2014/main" id="{C2988FA2-3D99-42DC-8FEE-11118BC40722}"/>
              </a:ext>
            </a:extLst>
          </p:cNvPr>
          <p:cNvPicPr>
            <a:picLocks noChangeAspect="1"/>
          </p:cNvPicPr>
          <p:nvPr/>
        </p:nvPicPr>
        <p:blipFill>
          <a:blip r:embed="rId2"/>
          <a:stretch>
            <a:fillRect/>
          </a:stretch>
        </p:blipFill>
        <p:spPr>
          <a:xfrm>
            <a:off x="6097587" y="3252142"/>
            <a:ext cx="3084661" cy="3083858"/>
          </a:xfrm>
          <a:prstGeom prst="rect">
            <a:avLst/>
          </a:prstGeom>
        </p:spPr>
      </p:pic>
      <p:pic>
        <p:nvPicPr>
          <p:cNvPr id="8" name="Picture 7">
            <a:extLst>
              <a:ext uri="{FF2B5EF4-FFF2-40B4-BE49-F238E27FC236}">
                <a16:creationId xmlns:a16="http://schemas.microsoft.com/office/drawing/2014/main" id="{178AF5C6-4169-4001-89CB-FC4E71460D39}"/>
              </a:ext>
            </a:extLst>
          </p:cNvPr>
          <p:cNvPicPr>
            <a:picLocks noChangeAspect="1"/>
          </p:cNvPicPr>
          <p:nvPr/>
        </p:nvPicPr>
        <p:blipFill>
          <a:blip r:embed="rId3"/>
          <a:stretch>
            <a:fillRect/>
          </a:stretch>
        </p:blipFill>
        <p:spPr>
          <a:xfrm>
            <a:off x="10885444" y="1"/>
            <a:ext cx="1309731" cy="1072342"/>
          </a:xfrm>
          <a:prstGeom prst="rect">
            <a:avLst/>
          </a:prstGeom>
        </p:spPr>
      </p:pic>
    </p:spTree>
    <p:extLst>
      <p:ext uri="{BB962C8B-B14F-4D97-AF65-F5344CB8AC3E}">
        <p14:creationId xmlns:p14="http://schemas.microsoft.com/office/powerpoint/2010/main" val="21187536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185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p:txBody>
          <a:bodyPr/>
          <a:lstStyle/>
          <a:p>
            <a:r>
              <a:rPr lang="pl-PL" dirty="0"/>
              <a:t>Po co</a:t>
            </a:r>
            <a:r>
              <a:rPr lang="en-US" dirty="0"/>
              <a:t> </a:t>
            </a:r>
            <a:r>
              <a:rPr lang="pl-PL" dirty="0">
                <a:solidFill>
                  <a:schemeClr val="accent1"/>
                </a:solidFill>
              </a:rPr>
              <a:t>kategoryzacja?</a:t>
            </a:r>
            <a:endParaRPr lang="en-US" dirty="0"/>
          </a:p>
        </p:txBody>
      </p:sp>
      <p:pic>
        <p:nvPicPr>
          <p:cNvPr id="6"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invGray">
          <a:xfrm>
            <a:off x="0" y="3427200"/>
            <a:ext cx="12195175" cy="3430800"/>
          </a:xfrm>
        </p:spPr>
      </p:pic>
    </p:spTree>
    <p:extLst>
      <p:ext uri="{BB962C8B-B14F-4D97-AF65-F5344CB8AC3E}">
        <p14:creationId xmlns:p14="http://schemas.microsoft.com/office/powerpoint/2010/main" val="1515423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pl-PL" dirty="0"/>
              <a:t>Co tak na prawdę robi product support? </a:t>
            </a:r>
            <a:endParaRPr lang="en-US" dirty="0"/>
          </a:p>
        </p:txBody>
      </p:sp>
      <p:sp>
        <p:nvSpPr>
          <p:cNvPr id="3" name="Text Placeholder">
            <a:extLst>
              <a:ext uri="{FF2B5EF4-FFF2-40B4-BE49-F238E27FC236}">
                <a16:creationId xmlns:a16="http://schemas.microsoft.com/office/drawing/2014/main" id="{7E8F9D04-2C82-472E-A6F5-BFD56229E4EE}"/>
              </a:ext>
            </a:extLst>
          </p:cNvPr>
          <p:cNvSpPr txBox="1">
            <a:spLocks/>
          </p:cNvSpPr>
          <p:nvPr/>
        </p:nvSpPr>
        <p:spPr>
          <a:xfrm>
            <a:off x="503999" y="1620000"/>
            <a:ext cx="7088038" cy="4716000"/>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lvl="1"/>
            <a:r>
              <a:rPr lang="pl-PL" dirty="0"/>
              <a:t>Wspieramy platformę e-commerce </a:t>
            </a:r>
          </a:p>
          <a:p>
            <a:pPr lvl="1"/>
            <a:r>
              <a:rPr lang="pl-PL" dirty="0"/>
              <a:t>Rozwiązujemy techniczne problemy klientów z produktem</a:t>
            </a:r>
            <a:endParaRPr lang="en-US" dirty="0"/>
          </a:p>
          <a:p>
            <a:pPr lvl="1"/>
            <a:r>
              <a:rPr lang="pl-PL" dirty="0"/>
              <a:t>Dostarczamy RCA (Root Cause Analysis)</a:t>
            </a:r>
            <a:endParaRPr lang="en-US" dirty="0"/>
          </a:p>
          <a:p>
            <a:pPr lvl="1"/>
            <a:r>
              <a:rPr lang="pl-PL" dirty="0"/>
              <a:t>Wykonujemy operacje na środowiskach klienckich</a:t>
            </a:r>
            <a:endParaRPr lang="en-US" dirty="0"/>
          </a:p>
          <a:p>
            <a:pPr lvl="1"/>
            <a:r>
              <a:rPr lang="pl-PL" dirty="0"/>
              <a:t>Dostarczamy informacji o produkcie</a:t>
            </a:r>
            <a:endParaRPr lang="en-US" dirty="0"/>
          </a:p>
        </p:txBody>
      </p:sp>
      <p:pic>
        <p:nvPicPr>
          <p:cNvPr id="2" name="Picture 1">
            <a:extLst>
              <a:ext uri="{FF2B5EF4-FFF2-40B4-BE49-F238E27FC236}">
                <a16:creationId xmlns:a16="http://schemas.microsoft.com/office/drawing/2014/main" id="{40F9F807-738A-4645-B9EC-C52275ADCC99}"/>
              </a:ext>
            </a:extLst>
          </p:cNvPr>
          <p:cNvPicPr>
            <a:picLocks noChangeAspect="1"/>
          </p:cNvPicPr>
          <p:nvPr/>
        </p:nvPicPr>
        <p:blipFill>
          <a:blip r:embed="rId2"/>
          <a:stretch>
            <a:fillRect/>
          </a:stretch>
        </p:blipFill>
        <p:spPr>
          <a:xfrm>
            <a:off x="7463469" y="1620000"/>
            <a:ext cx="3969599" cy="4869809"/>
          </a:xfrm>
          <a:prstGeom prst="rect">
            <a:avLst/>
          </a:prstGeom>
        </p:spPr>
      </p:pic>
      <p:pic>
        <p:nvPicPr>
          <p:cNvPr id="7" name="Picture 6">
            <a:extLst>
              <a:ext uri="{FF2B5EF4-FFF2-40B4-BE49-F238E27FC236}">
                <a16:creationId xmlns:a16="http://schemas.microsoft.com/office/drawing/2014/main" id="{EB32554C-DFDE-47F0-9411-D95D08D69D8E}"/>
              </a:ext>
            </a:extLst>
          </p:cNvPr>
          <p:cNvPicPr>
            <a:picLocks noChangeAspect="1"/>
          </p:cNvPicPr>
          <p:nvPr/>
        </p:nvPicPr>
        <p:blipFill>
          <a:blip r:embed="rId3"/>
          <a:stretch>
            <a:fillRect/>
          </a:stretch>
        </p:blipFill>
        <p:spPr>
          <a:xfrm>
            <a:off x="10885444" y="1"/>
            <a:ext cx="1309731" cy="1072342"/>
          </a:xfrm>
          <a:prstGeom prst="rect">
            <a:avLst/>
          </a:prstGeom>
        </p:spPr>
      </p:pic>
    </p:spTree>
    <p:extLst>
      <p:ext uri="{BB962C8B-B14F-4D97-AF65-F5344CB8AC3E}">
        <p14:creationId xmlns:p14="http://schemas.microsoft.com/office/powerpoint/2010/main" val="2189552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pl-PL" dirty="0"/>
              <a:t>Żywot „kejsa”</a:t>
            </a:r>
            <a:endParaRPr lang="en-US" dirty="0"/>
          </a:p>
        </p:txBody>
      </p:sp>
      <p:pic>
        <p:nvPicPr>
          <p:cNvPr id="11" name="Picture 10">
            <a:extLst>
              <a:ext uri="{FF2B5EF4-FFF2-40B4-BE49-F238E27FC236}">
                <a16:creationId xmlns:a16="http://schemas.microsoft.com/office/drawing/2014/main" id="{0A3428E8-3C94-429C-8B42-CDA725D2D304}"/>
              </a:ext>
            </a:extLst>
          </p:cNvPr>
          <p:cNvPicPr>
            <a:picLocks noChangeAspect="1"/>
          </p:cNvPicPr>
          <p:nvPr/>
        </p:nvPicPr>
        <p:blipFill>
          <a:blip r:embed="rId2"/>
          <a:stretch>
            <a:fillRect/>
          </a:stretch>
        </p:blipFill>
        <p:spPr>
          <a:xfrm>
            <a:off x="203313" y="1751949"/>
            <a:ext cx="11787851" cy="2111885"/>
          </a:xfrm>
          <a:prstGeom prst="rect">
            <a:avLst/>
          </a:prstGeom>
        </p:spPr>
      </p:pic>
      <p:sp>
        <p:nvSpPr>
          <p:cNvPr id="14" name="Text Placeholder">
            <a:extLst>
              <a:ext uri="{FF2B5EF4-FFF2-40B4-BE49-F238E27FC236}">
                <a16:creationId xmlns:a16="http://schemas.microsoft.com/office/drawing/2014/main" id="{F1CE8C66-B65B-4262-8734-EA04ACF32F72}"/>
              </a:ext>
            </a:extLst>
          </p:cNvPr>
          <p:cNvSpPr txBox="1">
            <a:spLocks/>
          </p:cNvSpPr>
          <p:nvPr/>
        </p:nvSpPr>
        <p:spPr>
          <a:xfrm>
            <a:off x="504001" y="4130443"/>
            <a:ext cx="5112000" cy="4716000"/>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pl-PL" dirty="0"/>
              <a:t>Cel?</a:t>
            </a:r>
            <a:endParaRPr lang="en-US" dirty="0"/>
          </a:p>
          <a:p>
            <a:pPr lvl="1"/>
            <a:r>
              <a:rPr lang="pl-PL" dirty="0"/>
              <a:t>Zamienić wielki worek na mniejsze worki</a:t>
            </a:r>
            <a:endParaRPr lang="en-US" dirty="0"/>
          </a:p>
        </p:txBody>
      </p:sp>
      <p:pic>
        <p:nvPicPr>
          <p:cNvPr id="16" name="Picture 15">
            <a:extLst>
              <a:ext uri="{FF2B5EF4-FFF2-40B4-BE49-F238E27FC236}">
                <a16:creationId xmlns:a16="http://schemas.microsoft.com/office/drawing/2014/main" id="{026E1F3A-6D1B-4380-AB1A-9242709FC333}"/>
              </a:ext>
            </a:extLst>
          </p:cNvPr>
          <p:cNvPicPr>
            <a:picLocks noChangeAspect="1"/>
          </p:cNvPicPr>
          <p:nvPr/>
        </p:nvPicPr>
        <p:blipFill>
          <a:blip r:embed="rId3"/>
          <a:stretch>
            <a:fillRect/>
          </a:stretch>
        </p:blipFill>
        <p:spPr>
          <a:xfrm>
            <a:off x="10885444" y="1"/>
            <a:ext cx="1309731" cy="1072342"/>
          </a:xfrm>
          <a:prstGeom prst="rect">
            <a:avLst/>
          </a:prstGeom>
        </p:spPr>
      </p:pic>
    </p:spTree>
    <p:extLst>
      <p:ext uri="{BB962C8B-B14F-4D97-AF65-F5344CB8AC3E}">
        <p14:creationId xmlns:p14="http://schemas.microsoft.com/office/powerpoint/2010/main" val="3602749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pl-PL" dirty="0"/>
              <a:t>Co nam to da?</a:t>
            </a:r>
            <a:endParaRPr lang="en-US" dirty="0"/>
          </a:p>
        </p:txBody>
      </p:sp>
      <p:sp>
        <p:nvSpPr>
          <p:cNvPr id="3" name="Text Placeholder">
            <a:extLst>
              <a:ext uri="{FF2B5EF4-FFF2-40B4-BE49-F238E27FC236}">
                <a16:creationId xmlns:a16="http://schemas.microsoft.com/office/drawing/2014/main" id="{D15EB3AA-E298-40FC-BA79-78C174CCFA65}"/>
              </a:ext>
            </a:extLst>
          </p:cNvPr>
          <p:cNvSpPr txBox="1">
            <a:spLocks/>
          </p:cNvSpPr>
          <p:nvPr/>
        </p:nvSpPr>
        <p:spPr>
          <a:xfrm>
            <a:off x="503999" y="1620000"/>
            <a:ext cx="5112000" cy="4716000"/>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lvl="1"/>
            <a:r>
              <a:rPr lang="pl-PL" dirty="0"/>
              <a:t>Możliwość zdefiniowania najbardziej powszechnych problemów</a:t>
            </a:r>
          </a:p>
          <a:p>
            <a:pPr lvl="1"/>
            <a:r>
              <a:rPr lang="pl-PL" dirty="0"/>
              <a:t>Lepsze zrozumienie gdzie brakuje nam wiedzy </a:t>
            </a:r>
          </a:p>
          <a:p>
            <a:pPr lvl="1"/>
            <a:r>
              <a:rPr lang="pl-PL" dirty="0"/>
              <a:t>Pomoże przypisywaniu się do case’ów inżynierom specjalizujących konkretnym temacie lub chcących nauczyć się nowego</a:t>
            </a:r>
          </a:p>
          <a:p>
            <a:pPr lvl="1"/>
            <a:r>
              <a:rPr lang="pl-PL" dirty="0"/>
              <a:t>Pomoże zarządzać kolejką (tym wielkim worem)</a:t>
            </a:r>
            <a:endParaRPr lang="en-US" dirty="0"/>
          </a:p>
        </p:txBody>
      </p:sp>
      <p:pic>
        <p:nvPicPr>
          <p:cNvPr id="5" name="Picture 4">
            <a:extLst>
              <a:ext uri="{FF2B5EF4-FFF2-40B4-BE49-F238E27FC236}">
                <a16:creationId xmlns:a16="http://schemas.microsoft.com/office/drawing/2014/main" id="{6EAC1581-7286-450A-902F-9E9886249D01}"/>
              </a:ext>
            </a:extLst>
          </p:cNvPr>
          <p:cNvPicPr>
            <a:picLocks noChangeAspect="1"/>
          </p:cNvPicPr>
          <p:nvPr/>
        </p:nvPicPr>
        <p:blipFill>
          <a:blip r:embed="rId2"/>
          <a:stretch>
            <a:fillRect/>
          </a:stretch>
        </p:blipFill>
        <p:spPr>
          <a:xfrm>
            <a:off x="10885444" y="1"/>
            <a:ext cx="1309731" cy="1072342"/>
          </a:xfrm>
          <a:prstGeom prst="rect">
            <a:avLst/>
          </a:prstGeom>
        </p:spPr>
      </p:pic>
      <p:pic>
        <p:nvPicPr>
          <p:cNvPr id="2" name="Picture 1">
            <a:extLst>
              <a:ext uri="{FF2B5EF4-FFF2-40B4-BE49-F238E27FC236}">
                <a16:creationId xmlns:a16="http://schemas.microsoft.com/office/drawing/2014/main" id="{4CBB83FE-0F3B-485D-95FC-D4117C677FE4}"/>
              </a:ext>
            </a:extLst>
          </p:cNvPr>
          <p:cNvPicPr>
            <a:picLocks noChangeAspect="1"/>
          </p:cNvPicPr>
          <p:nvPr/>
        </p:nvPicPr>
        <p:blipFill>
          <a:blip r:embed="rId3"/>
          <a:stretch>
            <a:fillRect/>
          </a:stretch>
        </p:blipFill>
        <p:spPr>
          <a:xfrm>
            <a:off x="6342809" y="1576342"/>
            <a:ext cx="5197500" cy="2879250"/>
          </a:xfrm>
          <a:prstGeom prst="rect">
            <a:avLst/>
          </a:prstGeom>
        </p:spPr>
      </p:pic>
    </p:spTree>
    <p:extLst>
      <p:ext uri="{BB962C8B-B14F-4D97-AF65-F5344CB8AC3E}">
        <p14:creationId xmlns:p14="http://schemas.microsoft.com/office/powerpoint/2010/main" val="2989557167"/>
      </p:ext>
    </p:extLst>
  </p:cSld>
  <p:clrMapOvr>
    <a:masterClrMapping/>
  </p:clrMapOvr>
</p:sld>
</file>

<file path=ppt/theme/theme1.xml><?xml version="1.0" encoding="utf-8"?>
<a:theme xmlns:a="http://schemas.openxmlformats.org/drawingml/2006/main" name="SAP CustomerExperience 2021 16x9 black">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CustomerExperience_2021_16x9_black" id="{8131231E-371E-0748-A0F8-4B23C2F14FFC}" vid="{3AAB6219-6EB2-1641-AA97-B4E518B7C301}"/>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ResponsibleContact xmlns="47fc58d8-9f4b-4bc8-b278-c3cb6f298023">
      <UserInfo>
        <DisplayName/>
        <AccountId xsi:nil="true"/>
        <AccountType/>
      </UserInfo>
    </ResponsibleContact>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15F0F9DCBF1E94796646FCF98A7C072" ma:contentTypeVersion="13" ma:contentTypeDescription="Create a new document." ma:contentTypeScope="" ma:versionID="5b306df2387467d165757eb5a8cdddaa">
  <xsd:schema xmlns:xsd="http://www.w3.org/2001/XMLSchema" xmlns:xs="http://www.w3.org/2001/XMLSchema" xmlns:p="http://schemas.microsoft.com/office/2006/metadata/properties" xmlns:ns2="0e00d59e-b0d2-4e67-be34-67e465b0fbed" xmlns:ns3="47fc58d8-9f4b-4bc8-b278-c3cb6f298023" targetNamespace="http://schemas.microsoft.com/office/2006/metadata/properties" ma:root="true" ma:fieldsID="eebd9c38828bcd412c0ba6e1c1867684" ns2:_="" ns3:_="">
    <xsd:import namespace="0e00d59e-b0d2-4e67-be34-67e465b0fbed"/>
    <xsd:import namespace="47fc58d8-9f4b-4bc8-b278-c3cb6f298023"/>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ResponsibleContact" minOccurs="0"/>
                <xsd:element ref="ns3:MediaServiceLocatio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00d59e-b0d2-4e67-be34-67e465b0fbe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7fc58d8-9f4b-4bc8-b278-c3cb6f29802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ResponsibleContact" ma:index="17" nillable="true" ma:displayName="Responsible Contact" ma:format="Dropdown" ma:list="UserInfo" ma:SharePointGroup="0" ma:internalName="ResponsibleContact">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CD68ED5-471D-4A89-B37B-58FF2AE97C41}">
  <ds:schemaRefs>
    <ds:schemaRef ds:uri="http://schemas.microsoft.com/sharepoint/v3/contenttype/forms"/>
  </ds:schemaRefs>
</ds:datastoreItem>
</file>

<file path=customXml/itemProps2.xml><?xml version="1.0" encoding="utf-8"?>
<ds:datastoreItem xmlns:ds="http://schemas.openxmlformats.org/officeDocument/2006/customXml" ds:itemID="{6079C692-00EA-4076-9B4C-4E76D1DCDFB6}">
  <ds:schemaRefs>
    <ds:schemaRef ds:uri="http://schemas.microsoft.com/office/2006/metadata/properties"/>
    <ds:schemaRef ds:uri="http://schemas.microsoft.com/office/infopath/2007/PartnerControls"/>
    <ds:schemaRef ds:uri="47fc58d8-9f4b-4bc8-b278-c3cb6f298023"/>
  </ds:schemaRefs>
</ds:datastoreItem>
</file>

<file path=customXml/itemProps3.xml><?xml version="1.0" encoding="utf-8"?>
<ds:datastoreItem xmlns:ds="http://schemas.openxmlformats.org/officeDocument/2006/customXml" ds:itemID="{D34AF5D6-0F2A-43E9-81BF-8E4066110A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e00d59e-b0d2-4e67-be34-67e465b0fbed"/>
    <ds:schemaRef ds:uri="47fc58d8-9f4b-4bc8-b278-c3cb6f29802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SAP_CustomerExperience_2021_16x9_Black</Template>
  <TotalTime>3334</TotalTime>
  <Words>4233</Words>
  <Application>Microsoft Office PowerPoint</Application>
  <PresentationFormat>Custom</PresentationFormat>
  <Paragraphs>262</Paragraphs>
  <Slides>50</Slides>
  <Notes>13</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Arial</vt:lpstr>
      <vt:lpstr>Calibri</vt:lpstr>
      <vt:lpstr>Courier New</vt:lpstr>
      <vt:lpstr>Symbol</vt:lpstr>
      <vt:lpstr>wingdings</vt:lpstr>
      <vt:lpstr>wingdings</vt:lpstr>
      <vt:lpstr>SAP CustomerExperience 2021 16x9 black</vt:lpstr>
      <vt:lpstr>Spotkanie ML z Chmurą i CI/CD</vt:lpstr>
      <vt:lpstr>Agenda</vt:lpstr>
      <vt:lpstr>PowerPoint Presentation</vt:lpstr>
      <vt:lpstr>PowerPoint Presentation</vt:lpstr>
      <vt:lpstr>PowerPoint Presentation</vt:lpstr>
      <vt:lpstr>Po co kategoryzacja?</vt:lpstr>
      <vt:lpstr>Co tak na prawdę robi product support? </vt:lpstr>
      <vt:lpstr>Żywot „kejsa”</vt:lpstr>
      <vt:lpstr>Co nam to da?</vt:lpstr>
      <vt:lpstr>Machine Learning</vt:lpstr>
      <vt:lpstr>Machine Learning vs Artificial Inteligence vs Deep Learning</vt:lpstr>
      <vt:lpstr>Czym jest dataset? </vt:lpstr>
      <vt:lpstr>Supervised vs Unsupervised Learning</vt:lpstr>
      <vt:lpstr>Problem klasyfikacji</vt:lpstr>
      <vt:lpstr>Algorytmy klasyfikacyjne</vt:lpstr>
      <vt:lpstr>Logistic Regression</vt:lpstr>
      <vt:lpstr>PowerPoint Presentation</vt:lpstr>
      <vt:lpstr>Deep Learning</vt:lpstr>
      <vt:lpstr>Component Suggester</vt:lpstr>
      <vt:lpstr>Proof of concept </vt:lpstr>
      <vt:lpstr>Ale jak to nie mamy datasetu? </vt:lpstr>
      <vt:lpstr>PowerPoint Presentation</vt:lpstr>
      <vt:lpstr>A może by tak generować dane?</vt:lpstr>
      <vt:lpstr>PowerPoint Presentation</vt:lpstr>
      <vt:lpstr>Implementacja</vt:lpstr>
      <vt:lpstr>Rzut okiem na technologie</vt:lpstr>
      <vt:lpstr>Rzut okiem na technologie</vt:lpstr>
      <vt:lpstr>Rzut okiem na technologie</vt:lpstr>
      <vt:lpstr>Architektura</vt:lpstr>
      <vt:lpstr>Pierwszy „pipeline”</vt:lpstr>
      <vt:lpstr>Wielki Crossover</vt:lpstr>
      <vt:lpstr>Czym w sumie jest chmura?</vt:lpstr>
      <vt:lpstr>Czym w sumie jest CI/CD aka Continous Integration, Continous Delivery?</vt:lpstr>
      <vt:lpstr>Dwa środowiska</vt:lpstr>
      <vt:lpstr>Automatyzacja - Jenkins</vt:lpstr>
      <vt:lpstr>A w praktyce?</vt:lpstr>
      <vt:lpstr>Co można zautomatyzować?</vt:lpstr>
      <vt:lpstr>Pipeline’y w projekcie</vt:lpstr>
      <vt:lpstr>Małe podsumowanie</vt:lpstr>
      <vt:lpstr>„Live” Demo 1</vt:lpstr>
      <vt:lpstr>Panie programisto proszę mi dodać komponent; Sam se Pan dodaj!</vt:lpstr>
      <vt:lpstr>Live Demo 2</vt:lpstr>
      <vt:lpstr>Czy to spam?</vt:lpstr>
      <vt:lpstr>Kahoot Quiz</vt:lpstr>
      <vt:lpstr>Q&amp;A ??? </vt:lpstr>
      <vt:lpstr>Przydatne materiały</vt:lpstr>
      <vt:lpstr>PowerPoint Presentation</vt:lpstr>
      <vt:lpstr>Thank you.</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subject/>
  <dc:creator>SAP SE</dc:creator>
  <cp:keywords>2021/16:9/black</cp:keywords>
  <dc:description/>
  <cp:lastModifiedBy>Klimas, Mateusz</cp:lastModifiedBy>
  <cp:revision>158</cp:revision>
  <dcterms:created xsi:type="dcterms:W3CDTF">2021-03-18T11:44:35Z</dcterms:created>
  <dcterms:modified xsi:type="dcterms:W3CDTF">2021-04-27T14:30:09Z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y fmtid="{D5CDD505-2E9C-101B-9397-08002B2CF9AE}" pid="8" name="ContentTypeId">
    <vt:lpwstr>0x010100615F0F9DCBF1E94796646FCF98A7C072</vt:lpwstr>
  </property>
</Properties>
</file>